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341" r:id="rId3"/>
    <p:sldId id="339" r:id="rId4"/>
    <p:sldId id="340" r:id="rId5"/>
    <p:sldId id="257" r:id="rId6"/>
    <p:sldId id="258" r:id="rId7"/>
    <p:sldId id="259" r:id="rId8"/>
    <p:sldId id="260" r:id="rId9"/>
    <p:sldId id="261" r:id="rId10"/>
    <p:sldId id="262" r:id="rId11"/>
    <p:sldId id="311" r:id="rId12"/>
    <p:sldId id="263" r:id="rId13"/>
    <p:sldId id="338" r:id="rId14"/>
    <p:sldId id="312" r:id="rId15"/>
    <p:sldId id="313" r:id="rId16"/>
    <p:sldId id="314" r:id="rId17"/>
    <p:sldId id="315" r:id="rId18"/>
    <p:sldId id="316" r:id="rId19"/>
    <p:sldId id="317" r:id="rId20"/>
    <p:sldId id="320" r:id="rId21"/>
    <p:sldId id="321" r:id="rId22"/>
    <p:sldId id="322" r:id="rId23"/>
    <p:sldId id="323" r:id="rId24"/>
    <p:sldId id="324" r:id="rId25"/>
    <p:sldId id="325" r:id="rId26"/>
    <p:sldId id="326" r:id="rId27"/>
    <p:sldId id="327" r:id="rId28"/>
    <p:sldId id="273" r:id="rId29"/>
    <p:sldId id="328" r:id="rId30"/>
    <p:sldId id="329" r:id="rId31"/>
    <p:sldId id="330" r:id="rId32"/>
    <p:sldId id="331" r:id="rId33"/>
    <p:sldId id="332" r:id="rId34"/>
    <p:sldId id="333" r:id="rId35"/>
    <p:sldId id="334" r:id="rId36"/>
    <p:sldId id="335" r:id="rId37"/>
    <p:sldId id="336" r:id="rId38"/>
    <p:sldId id="300" r:id="rId39"/>
    <p:sldId id="299" r:id="rId40"/>
    <p:sldId id="301" r:id="rId41"/>
    <p:sldId id="302" r:id="rId42"/>
    <p:sldId id="303" r:id="rId43"/>
    <p:sldId id="304" r:id="rId44"/>
    <p:sldId id="305" r:id="rId45"/>
    <p:sldId id="306" r:id="rId46"/>
    <p:sldId id="307" r:id="rId47"/>
    <p:sldId id="308" r:id="rId48"/>
    <p:sldId id="310" r:id="rId49"/>
    <p:sldId id="309" r:id="rId50"/>
    <p:sldId id="337" r:id="rId5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86" d="100"/>
          <a:sy n="86" d="100"/>
        </p:scale>
        <p:origin x="-72" y="-1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smtClean="0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BE3C1-DBE1-495D-B57B-2849774B866A}" type="datetimeFigureOut">
              <a:rPr lang="en-US" dirty="0"/>
              <a:t>4/16/2016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6C117F-5CCF-4837-BE5F-2B92066CAFAF}" type="datetimeFigureOut">
              <a:rPr lang="en-US" dirty="0"/>
              <a:t>4/16/2016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B90BD-B6CE-46B7-997F-7313B992CCDC}" type="datetimeFigureOut">
              <a:rPr lang="en-US" dirty="0"/>
              <a:t>4/16/2016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9D11F-B188-461D-B23F-39381795C052}" type="datetimeFigureOut">
              <a:rPr lang="en-US" dirty="0"/>
              <a:t>4/16/2016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6D8D9-55A2-4063-B0F3-121F44549695}" type="datetimeFigureOut">
              <a:rPr lang="en-US" dirty="0"/>
              <a:t>4/16/2016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B24536-994D-4021-A283-9F449C0DB509}" type="datetimeFigureOut">
              <a:rPr lang="en-US" dirty="0"/>
              <a:t>4/16/2016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 de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BBB78-C96F-47B7-AB17-D852CA960AC9}" type="datetimeFigureOut">
              <a:rPr lang="en-US" dirty="0"/>
              <a:t>4/16/2016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3F48C-C7C6-4055-9F49-3777875E72AE}" type="datetimeFigureOut">
              <a:rPr lang="en-US" dirty="0"/>
              <a:t>4/16/2016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6178E61D-D431-422C-9764-11DAFE33AB63}" type="datetimeFigureOut">
              <a:rPr lang="en-US" dirty="0"/>
              <a:t>4/16/2016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E42F4-6EEF-4EF7-8ED4-2208F0F89A08}" type="datetimeFigureOut">
              <a:rPr lang="en-US" dirty="0"/>
              <a:t>4/16/2016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78ACC-22D6-47C1-A373-4FD133E34F3C}" type="datetimeFigureOut">
              <a:rPr lang="en-US" dirty="0"/>
              <a:t>4/16/2016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A6C69-6797-4E8A-BF37-F2C3751466E9}" type="datetimeFigureOut">
              <a:rPr lang="en-US" dirty="0"/>
              <a:t>4/16/2016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014A1-A632-4878-A0D3-F52BA7563730}" type="datetimeFigureOut">
              <a:rPr lang="en-US" dirty="0"/>
              <a:t>4/16/2016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9F462-093F-4566-844B-4C71F2739DA5}" type="datetimeFigureOut">
              <a:rPr lang="en-US" dirty="0"/>
              <a:t>4/16/2016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24A7AC-904D-4781-85BA-7D10C17ED021}" type="datetimeFigureOut">
              <a:rPr lang="en-US" dirty="0"/>
              <a:t>4/16/2016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1444B-B92B-4E27-8C94-BB93EAF5CB18}" type="datetimeFigureOut">
              <a:rPr lang="en-US" dirty="0"/>
              <a:t>4/16/2016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3EFA5E-FA76-400D-B3DC-F0BA90E6D107}" type="datetimeFigureOut">
              <a:rPr lang="en-US" dirty="0"/>
              <a:t>4/16/2016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6E9DEC-419B-4CC5-A080-3B06BD5A8291}" type="datetimeFigureOut">
              <a:rPr lang="en-US" dirty="0"/>
              <a:t>4/16/2016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sz="8800" dirty="0" smtClean="0"/>
              <a:t>XP</a:t>
            </a:r>
            <a:endParaRPr lang="pt-BR" sz="8800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sz="4800" dirty="0">
                <a:latin typeface="Times New Roman" panose="02020603050405020304" pitchFamily="18" charset="0"/>
              </a:rPr>
              <a:t>Extreme Programming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41236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b="1" dirty="0" smtClean="0">
                <a:solidFill>
                  <a:srgbClr val="CC3300"/>
                </a:solidFill>
              </a:rPr>
              <a:t/>
            </a:r>
            <a:br>
              <a:rPr lang="pt-BR" b="1" dirty="0" smtClean="0">
                <a:solidFill>
                  <a:srgbClr val="CC3300"/>
                </a:solidFill>
              </a:rPr>
            </a:br>
            <a:r>
              <a:rPr lang="pt-BR" sz="4000" b="1" dirty="0"/>
              <a:t>Valores</a:t>
            </a:r>
            <a:r>
              <a:rPr lang="pt-PT" b="1" dirty="0">
                <a:solidFill>
                  <a:srgbClr val="CC3300"/>
                </a:solidFill>
              </a:rPr>
              <a:t/>
            </a:r>
            <a:br>
              <a:rPr lang="pt-PT" b="1" dirty="0">
                <a:solidFill>
                  <a:srgbClr val="CC3300"/>
                </a:solidFill>
              </a:rPr>
            </a:b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spcAft>
                <a:spcPct val="30000"/>
              </a:spcAft>
              <a:buNone/>
            </a:pPr>
            <a:r>
              <a:rPr lang="pt-BR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anose="02020603050405020304" pitchFamily="18" charset="0"/>
              </a:rPr>
              <a:t>Simplicidade</a:t>
            </a:r>
          </a:p>
          <a:p>
            <a:pPr>
              <a:spcAft>
                <a:spcPct val="30000"/>
              </a:spcAft>
              <a:buFont typeface="Wingdings" panose="05000000000000000000" pitchFamily="2" charset="2"/>
              <a:buChar char="Ø"/>
            </a:pPr>
            <a:endParaRPr lang="pt-BR" dirty="0">
              <a:cs typeface="Times New Roman" panose="02020603050405020304" pitchFamily="18" charset="0"/>
            </a:endParaRPr>
          </a:p>
          <a:p>
            <a:pPr lvl="1">
              <a:spcAft>
                <a:spcPct val="30000"/>
              </a:spcAft>
              <a:buFont typeface="Wingdings" panose="05000000000000000000" pitchFamily="2" charset="2"/>
              <a:buChar char="Ø"/>
            </a:pPr>
            <a:r>
              <a:rPr lang="pt-BR" dirty="0">
                <a:cs typeface="Times New Roman" panose="02020603050405020304" pitchFamily="18" charset="0"/>
              </a:rPr>
              <a:t>Temos que implementar apenas aquilo que é suficiente para atender a cada necessidade do cliente.</a:t>
            </a:r>
          </a:p>
          <a:p>
            <a:pPr lvl="1">
              <a:spcAft>
                <a:spcPct val="30000"/>
              </a:spcAft>
              <a:buFont typeface="Wingdings" panose="05000000000000000000" pitchFamily="2" charset="2"/>
              <a:buChar char="Ø"/>
            </a:pPr>
            <a:r>
              <a:rPr lang="pt-BR" dirty="0">
                <a:cs typeface="Times New Roman" panose="02020603050405020304" pitchFamily="18" charset="0"/>
              </a:rPr>
              <a:t>Ao codificar, deve-se preocupar apenas com os problemas de hoje.</a:t>
            </a:r>
          </a:p>
          <a:p>
            <a:pPr lvl="1">
              <a:spcAft>
                <a:spcPct val="30000"/>
              </a:spcAft>
              <a:buFont typeface="Wingdings" panose="05000000000000000000" pitchFamily="2" charset="2"/>
              <a:buChar char="Ø"/>
            </a:pPr>
            <a:r>
              <a:rPr lang="pt-BR" dirty="0">
                <a:cs typeface="Times New Roman" panose="02020603050405020304" pitchFamily="18" charset="0"/>
              </a:rPr>
              <a:t>Deve-se deixar os problemas do futuro para o futuro.</a:t>
            </a:r>
          </a:p>
          <a:p>
            <a:pPr lvl="1">
              <a:spcAft>
                <a:spcPct val="30000"/>
              </a:spcAft>
              <a:buFont typeface="Wingdings" panose="05000000000000000000" pitchFamily="2" charset="2"/>
              <a:buChar char="Ø"/>
            </a:pPr>
            <a:r>
              <a:rPr lang="pt-BR" dirty="0">
                <a:cs typeface="Times New Roman" panose="02020603050405020304" pitchFamily="18" charset="0"/>
              </a:rPr>
              <a:t>As generalizações devem ser feitas quando elas vierem na forma de uma necessidade específica e não como uma especulação.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33230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Valores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80321" y="2336873"/>
            <a:ext cx="2771217" cy="496479"/>
          </a:xfrm>
        </p:spPr>
        <p:txBody>
          <a:bodyPr>
            <a:normAutofit fontScale="92500" lnSpcReduction="10000"/>
          </a:bodyPr>
          <a:lstStyle/>
          <a:p>
            <a:pPr marL="0" indent="0">
              <a:spcAft>
                <a:spcPct val="30000"/>
              </a:spcAft>
              <a:buNone/>
            </a:pPr>
            <a:r>
              <a:rPr lang="pt-BR" sz="2600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anose="02020603050405020304" pitchFamily="18" charset="0"/>
              </a:rPr>
              <a:t>Respeito</a:t>
            </a:r>
            <a:endParaRPr lang="pt-BR" sz="26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Times New Roman" panose="02020603050405020304" pitchFamily="18" charset="0"/>
            </a:endParaRPr>
          </a:p>
          <a:p>
            <a:endParaRPr lang="pt-BR" dirty="0"/>
          </a:p>
        </p:txBody>
      </p:sp>
      <p:sp>
        <p:nvSpPr>
          <p:cNvPr id="4" name="Retângulo 3"/>
          <p:cNvSpPr/>
          <p:nvPr/>
        </p:nvSpPr>
        <p:spPr>
          <a:xfrm>
            <a:off x="794197" y="3336059"/>
            <a:ext cx="6096000" cy="255454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sz="2000" dirty="0"/>
              <a:t>Respeito é um valor que dá sustentação a todos os demais. </a:t>
            </a:r>
            <a:endParaRPr lang="pt-BR" sz="2000" dirty="0" smtClean="0"/>
          </a:p>
          <a:p>
            <a:endParaRPr lang="pt-BR" sz="2000" dirty="0" smtClean="0"/>
          </a:p>
          <a:p>
            <a:r>
              <a:rPr lang="pt-BR" sz="2000" dirty="0" smtClean="0"/>
              <a:t>Membros </a:t>
            </a:r>
            <a:r>
              <a:rPr lang="pt-BR" sz="2000" dirty="0"/>
              <a:t>de uma equipe só irão se preocupar em comunicar-se melhor, por exemplo, se se importarem uns com os outros. </a:t>
            </a:r>
            <a:endParaRPr lang="pt-BR" sz="2000" dirty="0" smtClean="0"/>
          </a:p>
          <a:p>
            <a:endParaRPr lang="pt-BR" sz="2000" dirty="0" smtClean="0"/>
          </a:p>
          <a:p>
            <a:r>
              <a:rPr lang="pt-BR" sz="2000" dirty="0" smtClean="0"/>
              <a:t>Respeito </a:t>
            </a:r>
            <a:r>
              <a:rPr lang="pt-BR" sz="2000" dirty="0"/>
              <a:t>é o mais básico de todos os </a:t>
            </a:r>
            <a:r>
              <a:rPr lang="pt-BR" sz="2000" dirty="0" smtClean="0"/>
              <a:t>valores.</a:t>
            </a:r>
            <a:endParaRPr lang="pt-BR" sz="2000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9917" y="3336059"/>
            <a:ext cx="4861648" cy="2734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3728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Valores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80322" y="2099256"/>
            <a:ext cx="5759116" cy="4559121"/>
          </a:xfrm>
        </p:spPr>
        <p:txBody>
          <a:bodyPr>
            <a:normAutofit fontScale="92500" lnSpcReduction="10000"/>
          </a:bodyPr>
          <a:lstStyle/>
          <a:p>
            <a:pPr marL="0" indent="0">
              <a:spcAft>
                <a:spcPct val="30000"/>
              </a:spcAft>
              <a:buNone/>
            </a:pPr>
            <a:r>
              <a:rPr lang="pt-BR" sz="26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anose="02020603050405020304" pitchFamily="18" charset="0"/>
              </a:rPr>
              <a:t>Coragem</a:t>
            </a:r>
          </a:p>
          <a:p>
            <a:pPr lvl="1">
              <a:spcAft>
                <a:spcPct val="30000"/>
              </a:spcAft>
              <a:buFont typeface="Wingdings" panose="05000000000000000000" pitchFamily="2" charset="2"/>
              <a:buChar char="Ø"/>
            </a:pPr>
            <a:endParaRPr lang="pt-BR" dirty="0">
              <a:solidFill>
                <a:schemeClr val="bg1"/>
              </a:solidFill>
              <a:cs typeface="Times New Roman" panose="02020603050405020304" pitchFamily="18" charset="0"/>
            </a:endParaRPr>
          </a:p>
          <a:p>
            <a:pPr marL="457200" lvl="1" indent="0">
              <a:spcAft>
                <a:spcPct val="30000"/>
              </a:spcAft>
              <a:buNone/>
            </a:pPr>
            <a:r>
              <a:rPr lang="pt-BR" dirty="0">
                <a:cs typeface="Times New Roman" panose="02020603050405020304" pitchFamily="18" charset="0"/>
              </a:rPr>
              <a:t>“A equipe precisa ser corajosa e acreditar </a:t>
            </a:r>
            <a:br>
              <a:rPr lang="pt-BR" dirty="0">
                <a:cs typeface="Times New Roman" panose="02020603050405020304" pitchFamily="18" charset="0"/>
              </a:rPr>
            </a:br>
            <a:r>
              <a:rPr lang="pt-BR" dirty="0">
                <a:cs typeface="Times New Roman" panose="02020603050405020304" pitchFamily="18" charset="0"/>
              </a:rPr>
              <a:t>que, utilizando as práticas e valores do XP, </a:t>
            </a:r>
            <a:br>
              <a:rPr lang="pt-BR" dirty="0">
                <a:cs typeface="Times New Roman" panose="02020603050405020304" pitchFamily="18" charset="0"/>
              </a:rPr>
            </a:br>
            <a:r>
              <a:rPr lang="pt-BR" dirty="0">
                <a:cs typeface="Times New Roman" panose="02020603050405020304" pitchFamily="18" charset="0"/>
              </a:rPr>
              <a:t>será capaz de fazer o software evoluir com </a:t>
            </a:r>
            <a:br>
              <a:rPr lang="pt-BR" dirty="0">
                <a:cs typeface="Times New Roman" panose="02020603050405020304" pitchFamily="18" charset="0"/>
              </a:rPr>
            </a:br>
            <a:r>
              <a:rPr lang="pt-BR" dirty="0">
                <a:cs typeface="Times New Roman" panose="02020603050405020304" pitchFamily="18" charset="0"/>
              </a:rPr>
              <a:t>segurança e agilidade.”</a:t>
            </a:r>
          </a:p>
          <a:p>
            <a:pPr lvl="1">
              <a:spcAft>
                <a:spcPct val="30000"/>
              </a:spcAft>
              <a:buFont typeface="Wingdings" panose="05000000000000000000" pitchFamily="2" charset="2"/>
              <a:buChar char="Ø"/>
            </a:pPr>
            <a:endParaRPr lang="pt-BR" dirty="0">
              <a:cs typeface="Times New Roman" panose="02020603050405020304" pitchFamily="18" charset="0"/>
            </a:endParaRPr>
          </a:p>
          <a:p>
            <a:pPr marL="457200" lvl="1" indent="0">
              <a:spcAft>
                <a:spcPct val="30000"/>
              </a:spcAft>
              <a:buNone/>
            </a:pPr>
            <a:r>
              <a:rPr lang="pt-BR" dirty="0">
                <a:cs typeface="Times New Roman" panose="02020603050405020304" pitchFamily="18" charset="0"/>
              </a:rPr>
              <a:t>“Em muitos casos, a equipe alterará </a:t>
            </a:r>
            <a:br>
              <a:rPr lang="pt-BR" dirty="0">
                <a:cs typeface="Times New Roman" panose="02020603050405020304" pitchFamily="18" charset="0"/>
              </a:rPr>
            </a:br>
            <a:r>
              <a:rPr lang="pt-BR" dirty="0">
                <a:cs typeface="Times New Roman" panose="02020603050405020304" pitchFamily="18" charset="0"/>
              </a:rPr>
              <a:t>algo que vinha funcionando corretamente, </a:t>
            </a:r>
            <a:br>
              <a:rPr lang="pt-BR" dirty="0">
                <a:cs typeface="Times New Roman" panose="02020603050405020304" pitchFamily="18" charset="0"/>
              </a:rPr>
            </a:br>
            <a:r>
              <a:rPr lang="pt-BR" dirty="0">
                <a:cs typeface="Times New Roman" panose="02020603050405020304" pitchFamily="18" charset="0"/>
              </a:rPr>
              <a:t>o que leva ao risco de gerar falhas </a:t>
            </a:r>
            <a:br>
              <a:rPr lang="pt-BR" dirty="0">
                <a:cs typeface="Times New Roman" panose="02020603050405020304" pitchFamily="18" charset="0"/>
              </a:rPr>
            </a:br>
            <a:r>
              <a:rPr lang="pt-BR" dirty="0">
                <a:cs typeface="Times New Roman" panose="02020603050405020304" pitchFamily="18" charset="0"/>
              </a:rPr>
              <a:t>no sistema</a:t>
            </a:r>
            <a:r>
              <a:rPr lang="pt-BR" dirty="0" smtClean="0">
                <a:cs typeface="Times New Roman" panose="02020603050405020304" pitchFamily="18" charset="0"/>
              </a:rPr>
              <a:t>.”</a:t>
            </a:r>
          </a:p>
          <a:p>
            <a:pPr lvl="1">
              <a:spcAft>
                <a:spcPct val="30000"/>
              </a:spcAft>
              <a:buFont typeface="Wingdings" panose="05000000000000000000" pitchFamily="2" charset="2"/>
              <a:buChar char="Ø"/>
            </a:pPr>
            <a:endParaRPr lang="pt-BR" dirty="0">
              <a:cs typeface="Times New Roman" panose="02020603050405020304" pitchFamily="18" charset="0"/>
            </a:endParaRPr>
          </a:p>
          <a:p>
            <a:pPr lvl="1">
              <a:spcAft>
                <a:spcPct val="30000"/>
              </a:spcAft>
              <a:buFont typeface="Wingdings" panose="05000000000000000000" pitchFamily="2" charset="2"/>
              <a:buNone/>
            </a:pPr>
            <a:r>
              <a:rPr lang="pt-BR" sz="1400" dirty="0" smtClean="0">
                <a:cs typeface="Times New Roman" panose="02020603050405020304" pitchFamily="18" charset="0"/>
              </a:rPr>
              <a:t>	TELES</a:t>
            </a:r>
            <a:r>
              <a:rPr lang="pt-BR" sz="1400" dirty="0">
                <a:cs typeface="Times New Roman" panose="02020603050405020304" pitchFamily="18" charset="0"/>
              </a:rPr>
              <a:t>, Vinícius M. Extreme Programming. </a:t>
            </a:r>
          </a:p>
          <a:p>
            <a:pPr lvl="1">
              <a:spcAft>
                <a:spcPct val="30000"/>
              </a:spcAft>
              <a:buFont typeface="Wingdings" panose="05000000000000000000" pitchFamily="2" charset="2"/>
              <a:buNone/>
            </a:pPr>
            <a:r>
              <a:rPr lang="pt-BR" sz="1400" dirty="0">
                <a:cs typeface="Times New Roman" panose="02020603050405020304" pitchFamily="18" charset="0"/>
              </a:rPr>
              <a:t>	</a:t>
            </a:r>
            <a:r>
              <a:rPr lang="pt-BR" sz="1400" dirty="0" err="1" smtClean="0">
                <a:cs typeface="Times New Roman" panose="02020603050405020304" pitchFamily="18" charset="0"/>
              </a:rPr>
              <a:t>Novatec</a:t>
            </a:r>
            <a:r>
              <a:rPr lang="pt-BR" sz="1400" dirty="0" smtClean="0">
                <a:cs typeface="Times New Roman" panose="02020603050405020304" pitchFamily="18" charset="0"/>
              </a:rPr>
              <a:t> </a:t>
            </a:r>
            <a:r>
              <a:rPr lang="pt-BR" sz="1400" dirty="0">
                <a:cs typeface="Times New Roman" panose="02020603050405020304" pitchFamily="18" charset="0"/>
              </a:rPr>
              <a:t>Editora</a:t>
            </a:r>
            <a:r>
              <a:rPr lang="en-US" sz="1400" dirty="0">
                <a:cs typeface="Times New Roman" panose="02020603050405020304" pitchFamily="18" charset="0"/>
              </a:rPr>
              <a:t>, 2006</a:t>
            </a:r>
            <a:endParaRPr lang="pt-BR" sz="1400" dirty="0">
              <a:cs typeface="Times New Roman" panose="02020603050405020304" pitchFamily="18" charset="0"/>
            </a:endParaRPr>
          </a:p>
          <a:p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8685" y="2859110"/>
            <a:ext cx="5062277" cy="3326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126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Princípios</a:t>
            </a:r>
            <a:endParaRPr lang="pt-BR" dirty="0"/>
          </a:p>
        </p:txBody>
      </p:sp>
      <p:sp>
        <p:nvSpPr>
          <p:cNvPr id="4" name="Retângulo 3"/>
          <p:cNvSpPr/>
          <p:nvPr/>
        </p:nvSpPr>
        <p:spPr>
          <a:xfrm>
            <a:off x="2288147" y="3173397"/>
            <a:ext cx="4048259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i="1" dirty="0"/>
              <a:t>Princípios</a:t>
            </a:r>
            <a:r>
              <a:rPr lang="pt-BR" sz="2400" dirty="0"/>
              <a:t> existem para servir de ponte entre valores e práticas. </a:t>
            </a:r>
            <a:endParaRPr lang="pt-BR" sz="2400" dirty="0" smtClean="0"/>
          </a:p>
          <a:p>
            <a:endParaRPr lang="pt-BR" sz="2400" dirty="0"/>
          </a:p>
          <a:p>
            <a:r>
              <a:rPr lang="pt-BR" sz="2400" i="1" dirty="0" smtClean="0"/>
              <a:t>Princípios</a:t>
            </a:r>
            <a:r>
              <a:rPr lang="pt-BR" sz="2400" dirty="0" smtClean="0"/>
              <a:t> </a:t>
            </a:r>
            <a:r>
              <a:rPr lang="pt-BR" sz="2400" dirty="0"/>
              <a:t>servem como guias que se aplicam a um domínio específico.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8654" y="2251026"/>
            <a:ext cx="2550196" cy="4286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0373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Princípios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066687" y="4139915"/>
            <a:ext cx="5218203" cy="1861640"/>
          </a:xfrm>
        </p:spPr>
        <p:txBody>
          <a:bodyPr>
            <a:normAutofit fontScale="92500" lnSpcReduction="10000"/>
          </a:bodyPr>
          <a:lstStyle/>
          <a:p>
            <a:pPr marL="0" indent="0">
              <a:spcAft>
                <a:spcPct val="30000"/>
              </a:spcAft>
              <a:buNone/>
            </a:pPr>
            <a:r>
              <a:rPr lang="pt-BR" i="1" dirty="0" smtClean="0"/>
              <a:t>O</a:t>
            </a:r>
            <a:r>
              <a:rPr lang="pt-BR" i="1" dirty="0"/>
              <a:t> </a:t>
            </a:r>
            <a:r>
              <a:rPr lang="pt-BR" i="1" dirty="0" smtClean="0"/>
              <a:t>principio</a:t>
            </a:r>
            <a:r>
              <a:rPr lang="pt-BR" i="1" dirty="0"/>
              <a:t> da </a:t>
            </a:r>
            <a:r>
              <a:rPr lang="pt-BR" i="1" dirty="0" smtClean="0"/>
              <a:t>auto semelhança </a:t>
            </a:r>
            <a:r>
              <a:rPr lang="pt-BR" i="1" dirty="0"/>
              <a:t>sugere que, quando </a:t>
            </a:r>
            <a:r>
              <a:rPr lang="pt-BR" i="1" dirty="0" smtClean="0"/>
              <a:t> equipes</a:t>
            </a:r>
            <a:r>
              <a:rPr lang="pt-BR" i="1" dirty="0"/>
              <a:t> </a:t>
            </a:r>
            <a:r>
              <a:rPr lang="pt-BR" b="1" i="1" dirty="0" smtClean="0"/>
              <a:t>XP</a:t>
            </a:r>
            <a:r>
              <a:rPr lang="pt-BR" i="1" dirty="0"/>
              <a:t> encontrarem soluções que funcionem em um contexto, também procurem adotá-las em outros, mesmo que em escalas diferentes.</a:t>
            </a:r>
            <a:endParaRPr lang="pt-BR" i="1" dirty="0">
              <a:cs typeface="Times New Roman" panose="02020603050405020304" pitchFamily="18" charset="0"/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92" b="14124"/>
          <a:stretch/>
        </p:blipFill>
        <p:spPr>
          <a:xfrm>
            <a:off x="6722771" y="3490173"/>
            <a:ext cx="4858555" cy="2910625"/>
          </a:xfrm>
          <a:prstGeom prst="rect">
            <a:avLst/>
          </a:prstGeom>
        </p:spPr>
      </p:pic>
      <p:sp>
        <p:nvSpPr>
          <p:cNvPr id="5" name="Espaço Reservado para Conteúdo 2"/>
          <p:cNvSpPr txBox="1">
            <a:spLocks/>
          </p:cNvSpPr>
          <p:nvPr/>
        </p:nvSpPr>
        <p:spPr>
          <a:xfrm>
            <a:off x="4335774" y="2419942"/>
            <a:ext cx="3159729" cy="5679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ct val="30000"/>
              </a:spcAft>
              <a:buNone/>
            </a:pPr>
            <a:r>
              <a:rPr lang="pt-BR" sz="28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Auto semelhança</a:t>
            </a:r>
            <a:endParaRPr lang="pt-BR" sz="28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75647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Princípios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066329" y="3166849"/>
            <a:ext cx="6338665" cy="3265438"/>
          </a:xfrm>
        </p:spPr>
        <p:txBody>
          <a:bodyPr>
            <a:normAutofit/>
          </a:bodyPr>
          <a:lstStyle/>
          <a:p>
            <a:pPr marL="457200" lvl="1" indent="0">
              <a:spcAft>
                <a:spcPct val="30000"/>
              </a:spcAft>
              <a:buNone/>
            </a:pPr>
            <a:r>
              <a:rPr lang="pt-BR" sz="2200" dirty="0" smtClean="0"/>
              <a:t>Benefício </a:t>
            </a:r>
            <a:r>
              <a:rPr lang="pt-BR" sz="2200" dirty="0"/>
              <a:t>mútuo é um dos </a:t>
            </a:r>
            <a:r>
              <a:rPr lang="pt-BR" sz="2200" dirty="0" smtClean="0"/>
              <a:t>princípios</a:t>
            </a:r>
            <a:r>
              <a:rPr lang="pt-BR" sz="2200" dirty="0"/>
              <a:t> mais importantes do </a:t>
            </a:r>
            <a:r>
              <a:rPr lang="pt-BR" sz="2200" b="1" dirty="0" smtClean="0"/>
              <a:t>XP</a:t>
            </a:r>
            <a:r>
              <a:rPr lang="pt-BR" sz="2200" dirty="0"/>
              <a:t> e, ao mesmo tempo, um dos mais difíceis de serem adotados</a:t>
            </a:r>
            <a:r>
              <a:rPr lang="pt-BR" sz="2200" dirty="0" smtClean="0"/>
              <a:t>.</a:t>
            </a:r>
            <a:endParaRPr lang="pt-BR" sz="2200" dirty="0"/>
          </a:p>
          <a:p>
            <a:pPr marL="457200" lvl="1" indent="0">
              <a:spcAft>
                <a:spcPct val="30000"/>
              </a:spcAft>
              <a:buNone/>
            </a:pPr>
            <a:r>
              <a:rPr lang="pt-BR" sz="2200" dirty="0" smtClean="0"/>
              <a:t>Projetos </a:t>
            </a:r>
            <a:r>
              <a:rPr lang="pt-BR" sz="2200" dirty="0"/>
              <a:t>de software são complexos e normalmente sofrem pressões de tempo e outras que podem levar a equipe a adotar práticas benéficas para uns, mas prejudiciais a outros. É preciso atenção. O bom funcionamento de uma equipe é algo frágil.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8455" y="3595039"/>
            <a:ext cx="2837248" cy="2837248"/>
          </a:xfrm>
          <a:prstGeom prst="rect">
            <a:avLst/>
          </a:prstGeom>
        </p:spPr>
      </p:pic>
      <p:sp>
        <p:nvSpPr>
          <p:cNvPr id="5" name="Espaço Reservado para Conteúdo 2"/>
          <p:cNvSpPr txBox="1">
            <a:spLocks/>
          </p:cNvSpPr>
          <p:nvPr/>
        </p:nvSpPr>
        <p:spPr>
          <a:xfrm>
            <a:off x="4335774" y="2419942"/>
            <a:ext cx="3159729" cy="5679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ct val="30000"/>
              </a:spcAft>
              <a:buNone/>
            </a:pPr>
            <a:r>
              <a:rPr lang="pt-BR" sz="28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Benefício mútuo</a:t>
            </a:r>
            <a:endParaRPr lang="pt-BR" sz="28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31849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Princípios</a:t>
            </a:r>
          </a:p>
        </p:txBody>
      </p:sp>
      <p:sp>
        <p:nvSpPr>
          <p:cNvPr id="4" name="Retângulo 3"/>
          <p:cNvSpPr/>
          <p:nvPr/>
        </p:nvSpPr>
        <p:spPr>
          <a:xfrm>
            <a:off x="774700" y="3765859"/>
            <a:ext cx="6311900" cy="2215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spcAft>
                <a:spcPct val="30000"/>
              </a:spcAft>
            </a:pPr>
            <a:r>
              <a:rPr lang="pt-BR" sz="2200" dirty="0" smtClean="0"/>
              <a:t>Práticas </a:t>
            </a:r>
            <a:r>
              <a:rPr lang="pt-BR" sz="2200" dirty="0"/>
              <a:t>como </a:t>
            </a:r>
            <a:r>
              <a:rPr lang="pt-BR" sz="2800" b="1" i="1" dirty="0" smtClean="0"/>
              <a:t>Equipe Integral</a:t>
            </a:r>
            <a:r>
              <a:rPr lang="pt-BR" sz="2200" dirty="0"/>
              <a:t> sugerem que a equipe envolva, além dos desenvolvedores, arquitetos, designers de interação, executivos entre outros. Opiniões diferentes ajudam a complementar as soluções e torná-las mais ricas.</a:t>
            </a:r>
            <a:endParaRPr lang="pt-BR" sz="2200" dirty="0">
              <a:solidFill>
                <a:schemeClr val="bg1"/>
              </a:solidFill>
            </a:endParaRP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1" y="3589614"/>
            <a:ext cx="4146997" cy="2814704"/>
          </a:xfrm>
          <a:prstGeom prst="rect">
            <a:avLst/>
          </a:prstGeom>
        </p:spPr>
      </p:pic>
      <p:sp>
        <p:nvSpPr>
          <p:cNvPr id="7" name="Espaço Reservado para Conteúdo 2"/>
          <p:cNvSpPr txBox="1">
            <a:spLocks/>
          </p:cNvSpPr>
          <p:nvPr/>
        </p:nvSpPr>
        <p:spPr>
          <a:xfrm>
            <a:off x="4335774" y="2419942"/>
            <a:ext cx="3159729" cy="5679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ct val="30000"/>
              </a:spcAft>
              <a:buNone/>
            </a:pPr>
            <a:r>
              <a:rPr lang="pt-BR" sz="28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Diversidade</a:t>
            </a:r>
            <a:endParaRPr lang="pt-BR" sz="28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82077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Economia</a:t>
            </a:r>
            <a:endParaRPr lang="pt-BR" dirty="0"/>
          </a:p>
        </p:txBody>
      </p:sp>
      <p:sp>
        <p:nvSpPr>
          <p:cNvPr id="5" name="Retângulo 4"/>
          <p:cNvSpPr/>
          <p:nvPr/>
        </p:nvSpPr>
        <p:spPr>
          <a:xfrm>
            <a:off x="0" y="2257597"/>
            <a:ext cx="6096000" cy="4031873"/>
          </a:xfrm>
          <a:prstGeom prst="rect">
            <a:avLst/>
          </a:prstGeom>
        </p:spPr>
        <p:txBody>
          <a:bodyPr>
            <a:spAutoFit/>
          </a:bodyPr>
          <a:lstStyle/>
          <a:p>
            <a:pPr lvl="1">
              <a:spcAft>
                <a:spcPct val="30000"/>
              </a:spcAft>
            </a:pPr>
            <a:r>
              <a:rPr lang="pt-BR" sz="2800" b="1" i="1" dirty="0"/>
              <a:t>Software</a:t>
            </a:r>
            <a:r>
              <a:rPr lang="pt-BR" sz="2400" dirty="0"/>
              <a:t> é um investimento. </a:t>
            </a:r>
            <a:endParaRPr lang="pt-BR" sz="2400" dirty="0" smtClean="0"/>
          </a:p>
          <a:p>
            <a:pPr lvl="1">
              <a:spcAft>
                <a:spcPct val="30000"/>
              </a:spcAft>
            </a:pPr>
            <a:r>
              <a:rPr lang="pt-BR" sz="2800" b="1" i="1" dirty="0" smtClean="0"/>
              <a:t>Desenvolver</a:t>
            </a:r>
            <a:r>
              <a:rPr lang="pt-BR" sz="2400" dirty="0" smtClean="0"/>
              <a:t> </a:t>
            </a:r>
            <a:r>
              <a:rPr lang="pt-BR" sz="2400" dirty="0"/>
              <a:t>é uma atividade que consome dinheiro e tempo. Investe-se em software com a expectativa de que gere retornos para os negócios. </a:t>
            </a:r>
          </a:p>
          <a:p>
            <a:pPr lvl="1">
              <a:spcAft>
                <a:spcPct val="30000"/>
              </a:spcAft>
            </a:pPr>
            <a:endParaRPr lang="pt-BR" sz="2400" b="1" dirty="0"/>
          </a:p>
          <a:p>
            <a:pPr lvl="1">
              <a:spcAft>
                <a:spcPct val="30000"/>
              </a:spcAft>
            </a:pPr>
            <a:r>
              <a:rPr lang="pt-BR" sz="2400" b="1" dirty="0" smtClean="0"/>
              <a:t>XP</a:t>
            </a:r>
            <a:r>
              <a:rPr lang="pt-BR" sz="2400" dirty="0"/>
              <a:t> reconhece essa premissa e suas </a:t>
            </a:r>
            <a:r>
              <a:rPr lang="pt-BR" sz="2400" b="1" dirty="0"/>
              <a:t>práticas</a:t>
            </a:r>
            <a:r>
              <a:rPr lang="pt-BR" sz="2400" dirty="0"/>
              <a:t> são organizadas para antecipar receitas e adiar despesas.</a:t>
            </a:r>
            <a:endParaRPr lang="pt-BR" sz="2400" dirty="0">
              <a:solidFill>
                <a:schemeClr val="bg1"/>
              </a:solidFill>
            </a:endParaRP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8468" y="2655522"/>
            <a:ext cx="5434034" cy="2842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4484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Princípios</a:t>
            </a:r>
          </a:p>
        </p:txBody>
      </p:sp>
      <p:sp>
        <p:nvSpPr>
          <p:cNvPr id="4" name="Retângulo 3"/>
          <p:cNvSpPr/>
          <p:nvPr/>
        </p:nvSpPr>
        <p:spPr>
          <a:xfrm>
            <a:off x="356316" y="3033210"/>
            <a:ext cx="6096000" cy="3170099"/>
          </a:xfrm>
          <a:prstGeom prst="rect">
            <a:avLst/>
          </a:prstGeom>
        </p:spPr>
        <p:txBody>
          <a:bodyPr>
            <a:spAutoFit/>
          </a:bodyPr>
          <a:lstStyle/>
          <a:p>
            <a:pPr lvl="1">
              <a:spcAft>
                <a:spcPct val="30000"/>
              </a:spcAft>
            </a:pPr>
            <a:r>
              <a:rPr lang="pt-BR" sz="2200" dirty="0"/>
              <a:t>Experimentar diferentes hipóteses e falhar em algumas delas provê novos conhecimentos. Pode parecer desperdício, mas quando se trata de aprendizado, </a:t>
            </a:r>
            <a:r>
              <a:rPr lang="pt-BR" sz="2200" dirty="0" smtClean="0"/>
              <a:t>frequentemente </a:t>
            </a:r>
            <a:r>
              <a:rPr lang="pt-BR" sz="2200" dirty="0"/>
              <a:t>a forma mais rápida e rica de aprender é simplesmente tentar algo novo, mesmo que mais tarde tenhamos que voltar atrás e explorar outras alternativas. Em </a:t>
            </a:r>
            <a:r>
              <a:rPr lang="pt-BR" sz="2200" b="1" dirty="0"/>
              <a:t>XP</a:t>
            </a:r>
            <a:r>
              <a:rPr lang="pt-BR" sz="2200" dirty="0"/>
              <a:t>, buscamos </a:t>
            </a:r>
            <a:r>
              <a:rPr lang="pt-BR" sz="2200" b="1" dirty="0"/>
              <a:t>feedback</a:t>
            </a:r>
            <a:r>
              <a:rPr lang="pt-BR" sz="2200" dirty="0"/>
              <a:t> concreto.</a:t>
            </a:r>
            <a:r>
              <a:rPr lang="pt-BR" sz="2400" dirty="0"/>
              <a:t> </a:t>
            </a:r>
            <a:endParaRPr lang="pt-BR" sz="2400" dirty="0">
              <a:solidFill>
                <a:schemeClr val="bg1"/>
              </a:solidFill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4935" y="3131963"/>
            <a:ext cx="4953805" cy="2148178"/>
          </a:xfrm>
          <a:prstGeom prst="rect">
            <a:avLst/>
          </a:prstGeom>
        </p:spPr>
      </p:pic>
      <p:sp>
        <p:nvSpPr>
          <p:cNvPr id="6" name="Espaço Reservado para Conteúdo 2"/>
          <p:cNvSpPr txBox="1">
            <a:spLocks/>
          </p:cNvSpPr>
          <p:nvPr/>
        </p:nvSpPr>
        <p:spPr>
          <a:xfrm>
            <a:off x="4335774" y="2419942"/>
            <a:ext cx="3159729" cy="5679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ct val="30000"/>
              </a:spcAft>
              <a:buNone/>
            </a:pPr>
            <a:r>
              <a:rPr lang="pt-BR" sz="32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Falha</a:t>
            </a:r>
            <a:endParaRPr lang="pt-BR" sz="32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52642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Princípios</a:t>
            </a:r>
          </a:p>
        </p:txBody>
      </p:sp>
      <p:sp>
        <p:nvSpPr>
          <p:cNvPr id="4" name="Retângulo 3"/>
          <p:cNvSpPr/>
          <p:nvPr/>
        </p:nvSpPr>
        <p:spPr>
          <a:xfrm>
            <a:off x="1287774" y="3026308"/>
            <a:ext cx="6096000" cy="3268587"/>
          </a:xfrm>
          <a:prstGeom prst="rect">
            <a:avLst/>
          </a:prstGeom>
        </p:spPr>
        <p:txBody>
          <a:bodyPr>
            <a:spAutoFit/>
          </a:bodyPr>
          <a:lstStyle/>
          <a:p>
            <a:pPr lvl="1">
              <a:spcAft>
                <a:spcPct val="30000"/>
              </a:spcAft>
            </a:pPr>
            <a:r>
              <a:rPr lang="pt-BR" sz="2400" b="1" i="1" dirty="0"/>
              <a:t>Software</a:t>
            </a:r>
            <a:r>
              <a:rPr lang="pt-BR" sz="2200" b="1" i="1" dirty="0"/>
              <a:t> </a:t>
            </a:r>
            <a:r>
              <a:rPr lang="pt-BR" sz="2200" dirty="0"/>
              <a:t>é conhecimento inserido no meio digital. </a:t>
            </a:r>
            <a:endParaRPr lang="pt-BR" sz="2200" dirty="0" smtClean="0"/>
          </a:p>
          <a:p>
            <a:pPr lvl="1">
              <a:spcAft>
                <a:spcPct val="30000"/>
              </a:spcAft>
            </a:pPr>
            <a:r>
              <a:rPr lang="pt-BR" sz="2200" dirty="0" smtClean="0"/>
              <a:t>Sendo </a:t>
            </a:r>
            <a:r>
              <a:rPr lang="pt-BR" sz="2200" dirty="0"/>
              <a:t>assim, é fluído. </a:t>
            </a:r>
            <a:endParaRPr lang="pt-BR" sz="2200" dirty="0" smtClean="0"/>
          </a:p>
          <a:p>
            <a:pPr lvl="1">
              <a:spcAft>
                <a:spcPct val="30000"/>
              </a:spcAft>
            </a:pPr>
            <a:r>
              <a:rPr lang="pt-BR" sz="2400" b="1" i="1" dirty="0" smtClean="0"/>
              <a:t>Edifícios</a:t>
            </a:r>
            <a:r>
              <a:rPr lang="pt-BR" sz="2200" dirty="0"/>
              <a:t>, por outro lado, são estruturas estáticas em um mundo físico. </a:t>
            </a:r>
            <a:endParaRPr lang="pt-BR" sz="2200" dirty="0" smtClean="0"/>
          </a:p>
          <a:p>
            <a:pPr lvl="1">
              <a:spcAft>
                <a:spcPct val="30000"/>
              </a:spcAft>
            </a:pPr>
            <a:r>
              <a:rPr lang="pt-BR" sz="2200" dirty="0" smtClean="0"/>
              <a:t>Apesar </a:t>
            </a:r>
            <a:r>
              <a:rPr lang="pt-BR" sz="2200" dirty="0"/>
              <a:t>disso, muitos comparam fazer software a construir prédios. </a:t>
            </a:r>
            <a:endParaRPr lang="pt-BR" sz="2200" dirty="0" smtClean="0"/>
          </a:p>
          <a:p>
            <a:pPr lvl="1">
              <a:spcAft>
                <a:spcPct val="30000"/>
              </a:spcAft>
            </a:pPr>
            <a:r>
              <a:rPr lang="pt-BR" sz="2200" dirty="0" smtClean="0"/>
              <a:t>Esse </a:t>
            </a:r>
            <a:r>
              <a:rPr lang="pt-BR" sz="2200" dirty="0"/>
              <a:t>é um erro grave. </a:t>
            </a:r>
            <a:endParaRPr lang="pt-BR" sz="2200" dirty="0">
              <a:solidFill>
                <a:schemeClr val="bg1"/>
              </a:solidFill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0183" y="4629824"/>
            <a:ext cx="2339853" cy="1754890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7054" y="2452284"/>
            <a:ext cx="1786113" cy="1784824"/>
          </a:xfrm>
          <a:prstGeom prst="rect">
            <a:avLst/>
          </a:prstGeom>
        </p:spPr>
      </p:pic>
      <p:sp>
        <p:nvSpPr>
          <p:cNvPr id="7" name="Espaço Reservado para Conteúdo 2"/>
          <p:cNvSpPr txBox="1">
            <a:spLocks/>
          </p:cNvSpPr>
          <p:nvPr/>
        </p:nvSpPr>
        <p:spPr>
          <a:xfrm>
            <a:off x="4335774" y="2419942"/>
            <a:ext cx="3159729" cy="5679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ct val="30000"/>
              </a:spcAft>
              <a:buNone/>
            </a:pPr>
            <a:r>
              <a:rPr lang="pt-BR" sz="28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Fluidez</a:t>
            </a:r>
            <a:endParaRPr lang="pt-BR" sz="28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43837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Apresentador</a:t>
            </a:r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7538876" y="3952845"/>
            <a:ext cx="19207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 smtClean="0"/>
              <a:t>Luis Cláudio</a:t>
            </a:r>
            <a:endParaRPr lang="pt-BR" sz="2400" b="1" dirty="0"/>
          </a:p>
        </p:txBody>
      </p:sp>
    </p:spTree>
    <p:extLst>
      <p:ext uri="{BB962C8B-B14F-4D97-AF65-F5344CB8AC3E}">
        <p14:creationId xmlns:p14="http://schemas.microsoft.com/office/powerpoint/2010/main" val="21147500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Princípios</a:t>
            </a:r>
          </a:p>
        </p:txBody>
      </p:sp>
      <p:sp>
        <p:nvSpPr>
          <p:cNvPr id="4" name="Retângulo 3"/>
          <p:cNvSpPr/>
          <p:nvPr/>
        </p:nvSpPr>
        <p:spPr>
          <a:xfrm>
            <a:off x="268197" y="2987899"/>
            <a:ext cx="6096000" cy="357020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sz="2800" b="1" i="1" dirty="0"/>
              <a:t>Pessoas</a:t>
            </a:r>
            <a:r>
              <a:rPr lang="pt-BR" sz="2200" dirty="0"/>
              <a:t> desenvolvem software. </a:t>
            </a:r>
            <a:endParaRPr lang="pt-BR" sz="2200" dirty="0" smtClean="0"/>
          </a:p>
          <a:p>
            <a:r>
              <a:rPr lang="pt-BR" sz="2200" dirty="0" smtClean="0"/>
              <a:t>Metodologias </a:t>
            </a:r>
            <a:r>
              <a:rPr lang="pt-BR" sz="2200" dirty="0"/>
              <a:t>e ferramentas apenas as ajudam a realizar o trabalho. </a:t>
            </a:r>
            <a:endParaRPr lang="pt-BR" sz="2200" dirty="0" smtClean="0"/>
          </a:p>
          <a:p>
            <a:r>
              <a:rPr lang="pt-BR" sz="2200" dirty="0" smtClean="0"/>
              <a:t>Portanto</a:t>
            </a:r>
            <a:r>
              <a:rPr lang="pt-BR" sz="2200" dirty="0"/>
              <a:t>, é importante compreender a natureza humana para que possamos potencializar o que ela tem de melhor e suprimir o que tem de pior. </a:t>
            </a:r>
            <a:endParaRPr lang="pt-BR" sz="2200" dirty="0" smtClean="0"/>
          </a:p>
          <a:p>
            <a:r>
              <a:rPr lang="pt-BR" sz="2200" dirty="0" smtClean="0"/>
              <a:t>Em </a:t>
            </a:r>
            <a:r>
              <a:rPr lang="pt-BR" sz="2200" dirty="0"/>
              <a:t>particular, devemos compreender os programadores para que possamos nos aliar a favor e não contra seus instintos.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1322" y="3450012"/>
            <a:ext cx="4692561" cy="1097454"/>
          </a:xfrm>
          <a:prstGeom prst="rect">
            <a:avLst/>
          </a:prstGeom>
        </p:spPr>
      </p:pic>
      <p:sp>
        <p:nvSpPr>
          <p:cNvPr id="6" name="Espaço Reservado para Conteúdo 2"/>
          <p:cNvSpPr txBox="1">
            <a:spLocks/>
          </p:cNvSpPr>
          <p:nvPr/>
        </p:nvSpPr>
        <p:spPr>
          <a:xfrm>
            <a:off x="4335775" y="2419942"/>
            <a:ext cx="2179326" cy="5679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ct val="30000"/>
              </a:spcAft>
              <a:buNone/>
            </a:pPr>
            <a:r>
              <a:rPr lang="pt-BR" sz="28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Humanismo</a:t>
            </a:r>
            <a:endParaRPr lang="pt-BR" sz="28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08201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Princípios</a:t>
            </a:r>
            <a:endParaRPr lang="pt-BR" dirty="0"/>
          </a:p>
        </p:txBody>
      </p:sp>
      <p:sp>
        <p:nvSpPr>
          <p:cNvPr id="4" name="Retângulo 3"/>
          <p:cNvSpPr/>
          <p:nvPr/>
        </p:nvSpPr>
        <p:spPr>
          <a:xfrm>
            <a:off x="1182597" y="3862877"/>
            <a:ext cx="6096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"Software não é ouro, é alface: um bem perecível. Se não for aprimorado ao longo do tempo, acaba estragando." </a:t>
            </a:r>
            <a:endParaRPr lang="pt-BR" sz="2200" i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pt-BR" dirty="0" smtClean="0"/>
          </a:p>
          <a:p>
            <a:r>
              <a:rPr lang="pt-BR" sz="1600" dirty="0" smtClean="0"/>
              <a:t>Essa </a:t>
            </a:r>
            <a:r>
              <a:rPr lang="pt-BR" sz="1600" dirty="0"/>
              <a:t>frase, atribuída a </a:t>
            </a:r>
            <a:r>
              <a:rPr lang="pt-BR" sz="1600" i="1" dirty="0"/>
              <a:t>Brian </a:t>
            </a:r>
            <a:r>
              <a:rPr lang="pt-BR" sz="1600" i="1" dirty="0" err="1"/>
              <a:t>Behlendorf</a:t>
            </a:r>
            <a:r>
              <a:rPr lang="pt-BR" sz="1600" i="1" dirty="0"/>
              <a:t> </a:t>
            </a:r>
            <a:r>
              <a:rPr lang="pt-BR" sz="1600" dirty="0"/>
              <a:t>no livro </a:t>
            </a:r>
            <a:endParaRPr lang="pt-BR" sz="1600" dirty="0" smtClean="0"/>
          </a:p>
          <a:p>
            <a:r>
              <a:rPr lang="pt-BR" sz="1600" dirty="0" smtClean="0"/>
              <a:t>The </a:t>
            </a:r>
            <a:r>
              <a:rPr lang="pt-BR" sz="1600" dirty="0"/>
              <a:t>World </a:t>
            </a:r>
            <a:r>
              <a:rPr lang="pt-BR" sz="1600" dirty="0" err="1"/>
              <a:t>is</a:t>
            </a:r>
            <a:r>
              <a:rPr lang="pt-BR" sz="1600" dirty="0"/>
              <a:t> Flat, resume o princípio da melhoria.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7560" y="2987899"/>
            <a:ext cx="3404181" cy="3663548"/>
          </a:xfrm>
          <a:prstGeom prst="rect">
            <a:avLst/>
          </a:prstGeom>
        </p:spPr>
      </p:pic>
      <p:sp>
        <p:nvSpPr>
          <p:cNvPr id="6" name="Espaço Reservado para Conteúdo 2"/>
          <p:cNvSpPr txBox="1">
            <a:spLocks/>
          </p:cNvSpPr>
          <p:nvPr/>
        </p:nvSpPr>
        <p:spPr>
          <a:xfrm>
            <a:off x="4335774" y="2419942"/>
            <a:ext cx="3159729" cy="5679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ct val="30000"/>
              </a:spcAft>
              <a:buNone/>
            </a:pPr>
            <a:r>
              <a:rPr lang="pt-BR" sz="28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Melhoria</a:t>
            </a:r>
            <a:endParaRPr lang="pt-BR" sz="28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32157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Princípios</a:t>
            </a:r>
          </a:p>
        </p:txBody>
      </p:sp>
      <p:sp>
        <p:nvSpPr>
          <p:cNvPr id="4" name="Retângulo 3"/>
          <p:cNvSpPr/>
          <p:nvPr/>
        </p:nvSpPr>
        <p:spPr>
          <a:xfrm>
            <a:off x="1129048" y="3162554"/>
            <a:ext cx="6096000" cy="280076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sz="2200" dirty="0"/>
              <a:t>Um acontecimento no projeto pode ser uma crise ou uma </a:t>
            </a:r>
            <a:r>
              <a:rPr lang="pt-BR" sz="2200" i="1" dirty="0"/>
              <a:t>oportunidade</a:t>
            </a:r>
            <a:r>
              <a:rPr lang="pt-BR" sz="2200" dirty="0"/>
              <a:t> dependendo apenas de como a equipe reage. </a:t>
            </a:r>
            <a:endParaRPr lang="pt-BR" sz="2200" dirty="0" smtClean="0"/>
          </a:p>
          <a:p>
            <a:endParaRPr lang="pt-BR" sz="2200" dirty="0" smtClean="0"/>
          </a:p>
          <a:p>
            <a:r>
              <a:rPr lang="pt-BR" sz="2200" dirty="0" smtClean="0"/>
              <a:t>Quando </a:t>
            </a:r>
            <a:r>
              <a:rPr lang="pt-BR" sz="2200" dirty="0"/>
              <a:t>enxergamos </a:t>
            </a:r>
            <a:r>
              <a:rPr lang="pt-BR" sz="2200" i="1" dirty="0"/>
              <a:t>problemas</a:t>
            </a:r>
            <a:r>
              <a:rPr lang="pt-BR" sz="2200" dirty="0"/>
              <a:t> como </a:t>
            </a:r>
            <a:r>
              <a:rPr lang="pt-BR" sz="2200" i="1" dirty="0"/>
              <a:t>oportunidades de aprendizado e mudança</a:t>
            </a:r>
            <a:r>
              <a:rPr lang="pt-BR" sz="2200" dirty="0"/>
              <a:t>, podemos adotar atitudes mais proveitosas para todos os envolvidos.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3897" y="2945674"/>
            <a:ext cx="3512848" cy="2460691"/>
          </a:xfrm>
          <a:prstGeom prst="rect">
            <a:avLst/>
          </a:prstGeom>
        </p:spPr>
      </p:pic>
      <p:sp>
        <p:nvSpPr>
          <p:cNvPr id="6" name="Espaço Reservado para Conteúdo 2"/>
          <p:cNvSpPr txBox="1">
            <a:spLocks/>
          </p:cNvSpPr>
          <p:nvPr/>
        </p:nvSpPr>
        <p:spPr>
          <a:xfrm>
            <a:off x="4335774" y="2419942"/>
            <a:ext cx="3159729" cy="5679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ct val="30000"/>
              </a:spcAft>
              <a:buNone/>
            </a:pPr>
            <a:r>
              <a:rPr lang="pt-BR" sz="28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Oportunidade</a:t>
            </a:r>
            <a:endParaRPr lang="pt-BR" sz="28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91648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Princípios</a:t>
            </a:r>
          </a:p>
        </p:txBody>
      </p:sp>
      <p:sp>
        <p:nvSpPr>
          <p:cNvPr id="4" name="Retângulo 3"/>
          <p:cNvSpPr/>
          <p:nvPr/>
        </p:nvSpPr>
        <p:spPr>
          <a:xfrm>
            <a:off x="287628" y="4397426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sz="2400" b="1" i="1" dirty="0"/>
              <a:t>Passos de bebê </a:t>
            </a:r>
            <a:r>
              <a:rPr lang="pt-BR" sz="2400" dirty="0"/>
              <a:t>implicam em fazer apenas pequenas mudanças de cada vez.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3628" y="3202736"/>
            <a:ext cx="5233116" cy="3220379"/>
          </a:xfrm>
          <a:prstGeom prst="rect">
            <a:avLst/>
          </a:prstGeom>
        </p:spPr>
      </p:pic>
      <p:sp>
        <p:nvSpPr>
          <p:cNvPr id="7" name="Espaço Reservado para Conteúdo 2"/>
          <p:cNvSpPr txBox="1">
            <a:spLocks/>
          </p:cNvSpPr>
          <p:nvPr/>
        </p:nvSpPr>
        <p:spPr>
          <a:xfrm>
            <a:off x="4335774" y="2419942"/>
            <a:ext cx="3159729" cy="5679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ct val="30000"/>
              </a:spcAft>
              <a:buNone/>
            </a:pPr>
            <a:r>
              <a:rPr lang="pt-BR" sz="28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Passos de bebê</a:t>
            </a:r>
            <a:endParaRPr lang="pt-BR" sz="28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55354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Princípios</a:t>
            </a:r>
          </a:p>
        </p:txBody>
      </p:sp>
      <p:sp>
        <p:nvSpPr>
          <p:cNvPr id="4" name="Retângulo 3"/>
          <p:cNvSpPr/>
          <p:nvPr/>
        </p:nvSpPr>
        <p:spPr>
          <a:xfrm>
            <a:off x="1134662" y="3118204"/>
            <a:ext cx="6096000" cy="31393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sz="2200" dirty="0"/>
              <a:t>Equipes XP trabalham para criar software de alta qualidade. </a:t>
            </a:r>
            <a:endParaRPr lang="pt-BR" sz="2200" dirty="0" smtClean="0"/>
          </a:p>
          <a:p>
            <a:endParaRPr lang="pt-BR" sz="2200" dirty="0" smtClean="0"/>
          </a:p>
          <a:p>
            <a:r>
              <a:rPr lang="pt-BR" sz="2200" b="1" i="1" dirty="0" smtClean="0"/>
              <a:t>O </a:t>
            </a:r>
            <a:r>
              <a:rPr lang="pt-BR" sz="2200" b="1" i="1" dirty="0"/>
              <a:t>objetivo é altíssima qualidade </a:t>
            </a:r>
            <a:r>
              <a:rPr lang="pt-BR" sz="2200" dirty="0"/>
              <a:t>para o software e nada menos que isso. </a:t>
            </a:r>
            <a:endParaRPr lang="pt-BR" sz="2200" dirty="0" smtClean="0"/>
          </a:p>
          <a:p>
            <a:endParaRPr lang="pt-BR" sz="2200" dirty="0" smtClean="0"/>
          </a:p>
          <a:p>
            <a:r>
              <a:rPr lang="pt-BR" sz="2200" b="1" i="1" dirty="0" smtClean="0"/>
              <a:t>Por </a:t>
            </a:r>
            <a:r>
              <a:rPr lang="pt-BR" sz="2200" b="1" i="1" dirty="0"/>
              <a:t>que? </a:t>
            </a:r>
            <a:endParaRPr lang="pt-BR" sz="2200" b="1" i="1" dirty="0" smtClean="0"/>
          </a:p>
          <a:p>
            <a:r>
              <a:rPr lang="pt-BR" sz="2200" dirty="0" smtClean="0"/>
              <a:t>Porque </a:t>
            </a:r>
            <a:r>
              <a:rPr lang="pt-BR" sz="2200" dirty="0"/>
              <a:t>é mais satisfatório e econômico fazer software dessa forma.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3283" y="3030868"/>
            <a:ext cx="3152419" cy="3119582"/>
          </a:xfrm>
          <a:prstGeom prst="rect">
            <a:avLst/>
          </a:prstGeom>
        </p:spPr>
      </p:pic>
      <p:sp>
        <p:nvSpPr>
          <p:cNvPr id="6" name="Espaço Reservado para Conteúdo 2"/>
          <p:cNvSpPr txBox="1">
            <a:spLocks/>
          </p:cNvSpPr>
          <p:nvPr/>
        </p:nvSpPr>
        <p:spPr>
          <a:xfrm>
            <a:off x="4335774" y="2419942"/>
            <a:ext cx="3159729" cy="5679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ct val="30000"/>
              </a:spcAft>
              <a:buNone/>
            </a:pPr>
            <a:r>
              <a:rPr lang="pt-BR" sz="28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Qualidade</a:t>
            </a:r>
            <a:endParaRPr lang="pt-BR" sz="28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6202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Princípios</a:t>
            </a:r>
          </a:p>
        </p:txBody>
      </p:sp>
      <p:sp>
        <p:nvSpPr>
          <p:cNvPr id="4" name="Retângulo 3"/>
          <p:cNvSpPr/>
          <p:nvPr/>
        </p:nvSpPr>
        <p:spPr>
          <a:xfrm>
            <a:off x="459346" y="3466237"/>
            <a:ext cx="6096000" cy="31393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sz="2200" dirty="0"/>
              <a:t>Os problemas difíceis e críticos em desenvolvimento de software devem ser resolvidos de várias formas diferentes. </a:t>
            </a:r>
            <a:endParaRPr lang="pt-BR" sz="2200" dirty="0" smtClean="0"/>
          </a:p>
          <a:p>
            <a:endParaRPr lang="pt-BR" sz="2200" dirty="0" smtClean="0"/>
          </a:p>
          <a:p>
            <a:r>
              <a:rPr lang="pt-BR" sz="2200" dirty="0" smtClean="0"/>
              <a:t>Mesmo </a:t>
            </a:r>
            <a:r>
              <a:rPr lang="pt-BR" sz="2200" dirty="0"/>
              <a:t>que uma solução falhe completamente, as outras soluções irão prevenir um desastre. </a:t>
            </a:r>
            <a:endParaRPr lang="pt-BR" sz="2200" dirty="0" smtClean="0"/>
          </a:p>
          <a:p>
            <a:endParaRPr lang="pt-BR" sz="2200" dirty="0" smtClean="0"/>
          </a:p>
          <a:p>
            <a:r>
              <a:rPr lang="pt-BR" sz="2200" dirty="0" smtClean="0"/>
              <a:t>O </a:t>
            </a:r>
            <a:r>
              <a:rPr lang="pt-BR" sz="2200" dirty="0"/>
              <a:t>custo da redundância é mais que pago pela economia de não ter um desastre.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3291" y="4726622"/>
            <a:ext cx="5251182" cy="1479206"/>
          </a:xfrm>
          <a:prstGeom prst="rect">
            <a:avLst/>
          </a:prstGeom>
        </p:spPr>
      </p:pic>
      <p:sp>
        <p:nvSpPr>
          <p:cNvPr id="6" name="Espaço Reservado para Conteúdo 2"/>
          <p:cNvSpPr txBox="1">
            <a:spLocks/>
          </p:cNvSpPr>
          <p:nvPr/>
        </p:nvSpPr>
        <p:spPr>
          <a:xfrm>
            <a:off x="4335774" y="2419942"/>
            <a:ext cx="3159729" cy="5679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ct val="30000"/>
              </a:spcAft>
              <a:buNone/>
            </a:pPr>
            <a:r>
              <a:rPr lang="pt-BR" sz="28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Redundância</a:t>
            </a:r>
            <a:endParaRPr lang="pt-BR" sz="28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47056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Princípios</a:t>
            </a:r>
          </a:p>
        </p:txBody>
      </p:sp>
      <p:sp>
        <p:nvSpPr>
          <p:cNvPr id="4" name="Retângulo 3"/>
          <p:cNvSpPr/>
          <p:nvPr/>
        </p:nvSpPr>
        <p:spPr>
          <a:xfrm>
            <a:off x="680321" y="3497774"/>
            <a:ext cx="6096000" cy="31393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dirty="0"/>
              <a:t>Desenvolvimento de software tem uma longa tradição de pessoas que se mantêm tão ocupadas pensando sobre desenvolvimento de software que elas não têm sequer tempo para desenvolver software. </a:t>
            </a:r>
            <a:endParaRPr lang="pt-BR" dirty="0" smtClean="0"/>
          </a:p>
          <a:p>
            <a:endParaRPr lang="pt-BR" dirty="0" smtClean="0"/>
          </a:p>
          <a:p>
            <a:r>
              <a:rPr lang="pt-BR" dirty="0" smtClean="0"/>
              <a:t>Reflexão </a:t>
            </a:r>
            <a:r>
              <a:rPr lang="pt-BR" dirty="0"/>
              <a:t>vem depois da ação. </a:t>
            </a:r>
            <a:endParaRPr lang="pt-BR" dirty="0" smtClean="0"/>
          </a:p>
          <a:p>
            <a:endParaRPr lang="pt-BR" dirty="0" smtClean="0"/>
          </a:p>
          <a:p>
            <a:r>
              <a:rPr lang="pt-BR" dirty="0" smtClean="0"/>
              <a:t>Aprendizado </a:t>
            </a:r>
            <a:r>
              <a:rPr lang="pt-BR" dirty="0"/>
              <a:t>é ação refletida. </a:t>
            </a:r>
            <a:endParaRPr lang="pt-BR" dirty="0" smtClean="0"/>
          </a:p>
          <a:p>
            <a:endParaRPr lang="pt-BR" dirty="0" smtClean="0"/>
          </a:p>
          <a:p>
            <a:r>
              <a:rPr lang="pt-BR" dirty="0" smtClean="0"/>
              <a:t>Para </a:t>
            </a:r>
            <a:r>
              <a:rPr lang="pt-BR" dirty="0"/>
              <a:t>maximizar o feedback, reflexões em equipes XP são misturadas com ação.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9291" y="3796049"/>
            <a:ext cx="4520484" cy="2542772"/>
          </a:xfrm>
          <a:prstGeom prst="rect">
            <a:avLst/>
          </a:prstGeom>
        </p:spPr>
      </p:pic>
      <p:sp>
        <p:nvSpPr>
          <p:cNvPr id="6" name="Espaço Reservado para Conteúdo 2"/>
          <p:cNvSpPr txBox="1">
            <a:spLocks/>
          </p:cNvSpPr>
          <p:nvPr/>
        </p:nvSpPr>
        <p:spPr>
          <a:xfrm>
            <a:off x="4335774" y="2419942"/>
            <a:ext cx="3159729" cy="5679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ct val="30000"/>
              </a:spcAft>
              <a:buNone/>
            </a:pPr>
            <a:r>
              <a:rPr lang="pt-BR" sz="28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Reflexão</a:t>
            </a:r>
            <a:endParaRPr lang="pt-BR" sz="28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56030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Princípios</a:t>
            </a:r>
          </a:p>
        </p:txBody>
      </p:sp>
      <p:sp>
        <p:nvSpPr>
          <p:cNvPr id="4" name="Retângulo 3"/>
          <p:cNvSpPr/>
          <p:nvPr/>
        </p:nvSpPr>
        <p:spPr>
          <a:xfrm>
            <a:off x="680321" y="3788208"/>
            <a:ext cx="6096000" cy="224676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sz="2000" dirty="0"/>
              <a:t>As práticas refletem responsabilidade aceita, por exemplo, sugerindo que, quem quer que aceita fazer um trabalho também o estime. </a:t>
            </a:r>
            <a:endParaRPr lang="pt-BR" sz="2000" dirty="0" smtClean="0"/>
          </a:p>
          <a:p>
            <a:endParaRPr lang="pt-BR" sz="2000" dirty="0" smtClean="0"/>
          </a:p>
          <a:p>
            <a:r>
              <a:rPr lang="pt-BR" sz="2000" dirty="0" smtClean="0"/>
              <a:t>Da </a:t>
            </a:r>
            <a:r>
              <a:rPr lang="pt-BR" sz="2000" dirty="0"/>
              <a:t>mesma forma, a pessoa responsável por implementar uma história também é responsável pelo design, implementação e teste da mesma.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9289" y="3369716"/>
            <a:ext cx="4651468" cy="3083751"/>
          </a:xfrm>
          <a:prstGeom prst="rect">
            <a:avLst/>
          </a:prstGeom>
        </p:spPr>
      </p:pic>
      <p:sp>
        <p:nvSpPr>
          <p:cNvPr id="6" name="Espaço Reservado para Conteúdo 2"/>
          <p:cNvSpPr txBox="1">
            <a:spLocks/>
          </p:cNvSpPr>
          <p:nvPr/>
        </p:nvSpPr>
        <p:spPr>
          <a:xfrm>
            <a:off x="4039560" y="2270541"/>
            <a:ext cx="4254434" cy="5679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ct val="30000"/>
              </a:spcAft>
              <a:buNone/>
            </a:pPr>
            <a:r>
              <a:rPr lang="pt-BR" sz="28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Responsabilidade aceita</a:t>
            </a:r>
            <a:endParaRPr lang="pt-BR" sz="28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57790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b="1" dirty="0" smtClean="0">
                <a:solidFill>
                  <a:srgbClr val="CC3300"/>
                </a:solidFill>
              </a:rPr>
              <a:t/>
            </a:r>
            <a:br>
              <a:rPr lang="pt-BR" b="1" dirty="0" smtClean="0">
                <a:solidFill>
                  <a:srgbClr val="CC3300"/>
                </a:solidFill>
              </a:rPr>
            </a:br>
            <a:r>
              <a:rPr lang="pt-BR" sz="4000" b="1" dirty="0" smtClean="0"/>
              <a:t>Práticas</a:t>
            </a:r>
            <a:r>
              <a:rPr lang="pt-PT" b="1" dirty="0">
                <a:solidFill>
                  <a:srgbClr val="CC3300"/>
                </a:solidFill>
              </a:rPr>
              <a:t/>
            </a:r>
            <a:br>
              <a:rPr lang="pt-PT" b="1" dirty="0">
                <a:solidFill>
                  <a:srgbClr val="CC3300"/>
                </a:solidFill>
              </a:rPr>
            </a:br>
            <a:endParaRPr lang="pt-BR" dirty="0"/>
          </a:p>
        </p:txBody>
      </p:sp>
      <p:pic>
        <p:nvPicPr>
          <p:cNvPr id="5" name="Espaço Reservado para Conteúdo 4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050"/>
          <a:stretch/>
        </p:blipFill>
        <p:spPr>
          <a:xfrm>
            <a:off x="2617732" y="2172304"/>
            <a:ext cx="6139902" cy="4511832"/>
          </a:xfrm>
        </p:spPr>
      </p:pic>
    </p:spTree>
    <p:extLst>
      <p:ext uri="{BB962C8B-B14F-4D97-AF65-F5344CB8AC3E}">
        <p14:creationId xmlns:p14="http://schemas.microsoft.com/office/powerpoint/2010/main" val="374433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Práticas</a:t>
            </a:r>
            <a:endParaRPr lang="pt-BR" dirty="0"/>
          </a:p>
        </p:txBody>
      </p:sp>
      <p:sp>
        <p:nvSpPr>
          <p:cNvPr id="5" name="Retângulo 4"/>
          <p:cNvSpPr/>
          <p:nvPr/>
        </p:nvSpPr>
        <p:spPr>
          <a:xfrm>
            <a:off x="1085051" y="3639050"/>
            <a:ext cx="324159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400" i="1" dirty="0"/>
              <a:t>Ambiente Informativo</a:t>
            </a:r>
          </a:p>
        </p:txBody>
      </p:sp>
      <p:sp>
        <p:nvSpPr>
          <p:cNvPr id="6" name="Retângulo 5"/>
          <p:cNvSpPr/>
          <p:nvPr/>
        </p:nvSpPr>
        <p:spPr>
          <a:xfrm>
            <a:off x="1224511" y="4831047"/>
            <a:ext cx="310052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400" i="1" dirty="0"/>
              <a:t>Build de Dez Minutos</a:t>
            </a:r>
          </a:p>
        </p:txBody>
      </p:sp>
      <p:sp>
        <p:nvSpPr>
          <p:cNvPr id="7" name="Retângulo 6"/>
          <p:cNvSpPr/>
          <p:nvPr/>
        </p:nvSpPr>
        <p:spPr>
          <a:xfrm>
            <a:off x="1695793" y="6000335"/>
            <a:ext cx="211307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400" i="1" dirty="0"/>
              <a:t>Ciclo Semanal</a:t>
            </a:r>
          </a:p>
        </p:txBody>
      </p:sp>
      <p:sp>
        <p:nvSpPr>
          <p:cNvPr id="8" name="Retângulo 7"/>
          <p:cNvSpPr/>
          <p:nvPr/>
        </p:nvSpPr>
        <p:spPr>
          <a:xfrm>
            <a:off x="7468007" y="3633236"/>
            <a:ext cx="239527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400" i="1" dirty="0"/>
              <a:t>Ciclo Trimestral</a:t>
            </a:r>
          </a:p>
        </p:txBody>
      </p:sp>
      <p:sp>
        <p:nvSpPr>
          <p:cNvPr id="9" name="Retângulo 8"/>
          <p:cNvSpPr/>
          <p:nvPr/>
        </p:nvSpPr>
        <p:spPr>
          <a:xfrm>
            <a:off x="6050824" y="4650556"/>
            <a:ext cx="518379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400" i="1" dirty="0"/>
              <a:t>Desenvolvimento Orientado a Testes</a:t>
            </a:r>
          </a:p>
        </p:txBody>
      </p:sp>
      <p:sp>
        <p:nvSpPr>
          <p:cNvPr id="10" name="Retângulo 9"/>
          <p:cNvSpPr/>
          <p:nvPr/>
        </p:nvSpPr>
        <p:spPr>
          <a:xfrm>
            <a:off x="7468007" y="5761866"/>
            <a:ext cx="28312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400" i="1" dirty="0"/>
              <a:t>Design Incremental</a:t>
            </a:r>
          </a:p>
        </p:txBody>
      </p:sp>
      <p:sp>
        <p:nvSpPr>
          <p:cNvPr id="11" name="Retângulo 10"/>
          <p:cNvSpPr/>
          <p:nvPr/>
        </p:nvSpPr>
        <p:spPr>
          <a:xfrm>
            <a:off x="680321" y="2472091"/>
            <a:ext cx="257850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800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Primárias</a:t>
            </a:r>
            <a:endParaRPr lang="pt-BR" sz="28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76162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Introdução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1657" y="2768958"/>
            <a:ext cx="4700370" cy="3197378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442114" y="3090374"/>
            <a:ext cx="5546562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000" dirty="0"/>
              <a:t>Extreme Programming (XP) é uma metodologia de desenvolvimento de software, nascida nos Estados Unidos ao final da década de 90. </a:t>
            </a:r>
            <a:endParaRPr lang="pt-BR" sz="2000" dirty="0" smtClean="0"/>
          </a:p>
          <a:p>
            <a:endParaRPr lang="pt-BR" sz="2000" dirty="0" smtClean="0"/>
          </a:p>
          <a:p>
            <a:r>
              <a:rPr lang="pt-BR" sz="2000" dirty="0" smtClean="0"/>
              <a:t>Vem </a:t>
            </a:r>
            <a:r>
              <a:rPr lang="pt-BR" sz="2000" dirty="0"/>
              <a:t>fazendo sucesso em diversos países, por ajudar a criar sistemas de melhor qualidade, que são produzidos em menos tempo e de forma mais econômica que o habitual. </a:t>
            </a:r>
          </a:p>
        </p:txBody>
      </p:sp>
    </p:spTree>
    <p:extLst>
      <p:ext uri="{BB962C8B-B14F-4D97-AF65-F5344CB8AC3E}">
        <p14:creationId xmlns:p14="http://schemas.microsoft.com/office/powerpoint/2010/main" val="31542525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Práticas</a:t>
            </a:r>
            <a:endParaRPr lang="pt-BR" dirty="0"/>
          </a:p>
        </p:txBody>
      </p:sp>
      <p:sp>
        <p:nvSpPr>
          <p:cNvPr id="6" name="Retângulo 5"/>
          <p:cNvSpPr/>
          <p:nvPr/>
        </p:nvSpPr>
        <p:spPr>
          <a:xfrm>
            <a:off x="2443735" y="3633236"/>
            <a:ext cx="92685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400" i="1" dirty="0"/>
              <a:t>Folga</a:t>
            </a:r>
          </a:p>
        </p:txBody>
      </p:sp>
      <p:sp>
        <p:nvSpPr>
          <p:cNvPr id="7" name="Retângulo 6"/>
          <p:cNvSpPr/>
          <p:nvPr/>
        </p:nvSpPr>
        <p:spPr>
          <a:xfrm>
            <a:off x="2201681" y="4482780"/>
            <a:ext cx="14109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400" i="1" dirty="0"/>
              <a:t>Histórias</a:t>
            </a:r>
          </a:p>
        </p:txBody>
      </p:sp>
      <p:sp>
        <p:nvSpPr>
          <p:cNvPr id="8" name="Retângulo 7"/>
          <p:cNvSpPr/>
          <p:nvPr/>
        </p:nvSpPr>
        <p:spPr>
          <a:xfrm>
            <a:off x="1416209" y="5406569"/>
            <a:ext cx="298190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400" i="1" dirty="0"/>
              <a:t>Integração Contínua</a:t>
            </a:r>
          </a:p>
        </p:txBody>
      </p:sp>
      <p:sp>
        <p:nvSpPr>
          <p:cNvPr id="9" name="Retângulo 8"/>
          <p:cNvSpPr/>
          <p:nvPr/>
        </p:nvSpPr>
        <p:spPr>
          <a:xfrm>
            <a:off x="6665283" y="5382090"/>
            <a:ext cx="303640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400" i="1" dirty="0"/>
              <a:t>Programação em Par</a:t>
            </a:r>
          </a:p>
        </p:txBody>
      </p:sp>
      <p:sp>
        <p:nvSpPr>
          <p:cNvPr id="10" name="Retângulo 9"/>
          <p:cNvSpPr/>
          <p:nvPr/>
        </p:nvSpPr>
        <p:spPr>
          <a:xfrm>
            <a:off x="6984313" y="3377295"/>
            <a:ext cx="23647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400" i="1" dirty="0"/>
              <a:t>Sentar-se Junto</a:t>
            </a:r>
          </a:p>
        </p:txBody>
      </p:sp>
      <p:sp>
        <p:nvSpPr>
          <p:cNvPr id="11" name="Retângulo 10"/>
          <p:cNvSpPr/>
          <p:nvPr/>
        </p:nvSpPr>
        <p:spPr>
          <a:xfrm>
            <a:off x="6665283" y="4379692"/>
            <a:ext cx="30028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400" i="1" dirty="0"/>
              <a:t>Trabalho Energizado</a:t>
            </a:r>
          </a:p>
        </p:txBody>
      </p:sp>
      <p:sp>
        <p:nvSpPr>
          <p:cNvPr id="12" name="Retângulo 11"/>
          <p:cNvSpPr/>
          <p:nvPr/>
        </p:nvSpPr>
        <p:spPr>
          <a:xfrm>
            <a:off x="680321" y="2472091"/>
            <a:ext cx="257850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800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Primárias</a:t>
            </a:r>
            <a:endParaRPr lang="pt-BR" sz="2800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727538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Práticas</a:t>
            </a:r>
            <a:endParaRPr lang="pt-BR" dirty="0"/>
          </a:p>
        </p:txBody>
      </p:sp>
      <p:sp>
        <p:nvSpPr>
          <p:cNvPr id="7" name="Retângulo 6"/>
          <p:cNvSpPr/>
          <p:nvPr/>
        </p:nvSpPr>
        <p:spPr>
          <a:xfrm>
            <a:off x="680321" y="2815323"/>
            <a:ext cx="257850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8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Corolárias</a:t>
            </a:r>
          </a:p>
        </p:txBody>
      </p:sp>
      <p:sp>
        <p:nvSpPr>
          <p:cNvPr id="8" name="Retângulo 7"/>
          <p:cNvSpPr/>
          <p:nvPr/>
        </p:nvSpPr>
        <p:spPr>
          <a:xfrm>
            <a:off x="4018158" y="3666226"/>
            <a:ext cx="346280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000" i="1" dirty="0"/>
              <a:t>Análise da Raiz do Problema</a:t>
            </a:r>
          </a:p>
        </p:txBody>
      </p:sp>
      <p:sp>
        <p:nvSpPr>
          <p:cNvPr id="9" name="Retângulo 8"/>
          <p:cNvSpPr/>
          <p:nvPr/>
        </p:nvSpPr>
        <p:spPr>
          <a:xfrm>
            <a:off x="4354788" y="4766293"/>
            <a:ext cx="309411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000" i="1" dirty="0"/>
              <a:t>Base de Código Unificada</a:t>
            </a:r>
          </a:p>
        </p:txBody>
      </p:sp>
      <p:sp>
        <p:nvSpPr>
          <p:cNvPr id="10" name="Retângulo 9"/>
          <p:cNvSpPr/>
          <p:nvPr/>
        </p:nvSpPr>
        <p:spPr>
          <a:xfrm>
            <a:off x="4850917" y="5855398"/>
            <a:ext cx="200086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000" i="1" dirty="0"/>
              <a:t>Código Coletivo</a:t>
            </a:r>
          </a:p>
        </p:txBody>
      </p:sp>
    </p:spTree>
    <p:extLst>
      <p:ext uri="{BB962C8B-B14F-4D97-AF65-F5344CB8AC3E}">
        <p14:creationId xmlns:p14="http://schemas.microsoft.com/office/powerpoint/2010/main" val="29960859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Práticas</a:t>
            </a:r>
            <a:endParaRPr lang="pt-BR" dirty="0"/>
          </a:p>
        </p:txBody>
      </p:sp>
      <p:sp>
        <p:nvSpPr>
          <p:cNvPr id="4" name="Retângulo 3"/>
          <p:cNvSpPr/>
          <p:nvPr/>
        </p:nvSpPr>
        <p:spPr>
          <a:xfrm>
            <a:off x="680321" y="2815323"/>
            <a:ext cx="257850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8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Corolárias</a:t>
            </a:r>
          </a:p>
        </p:txBody>
      </p:sp>
      <p:sp>
        <p:nvSpPr>
          <p:cNvPr id="5" name="Retângulo 4"/>
          <p:cNvSpPr/>
          <p:nvPr/>
        </p:nvSpPr>
        <p:spPr>
          <a:xfrm>
            <a:off x="4687859" y="3677188"/>
            <a:ext cx="196489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000" i="1" dirty="0"/>
              <a:t>Código e Testes</a:t>
            </a:r>
          </a:p>
        </p:txBody>
      </p:sp>
      <p:sp>
        <p:nvSpPr>
          <p:cNvPr id="6" name="Retângulo 5"/>
          <p:cNvSpPr/>
          <p:nvPr/>
        </p:nvSpPr>
        <p:spPr>
          <a:xfrm>
            <a:off x="4354788" y="4766293"/>
            <a:ext cx="293381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000" i="1" dirty="0"/>
              <a:t>Continuidade da Equipe</a:t>
            </a:r>
          </a:p>
        </p:txBody>
      </p:sp>
      <p:sp>
        <p:nvSpPr>
          <p:cNvPr id="7" name="Retângulo 6"/>
          <p:cNvSpPr/>
          <p:nvPr/>
        </p:nvSpPr>
        <p:spPr>
          <a:xfrm>
            <a:off x="4039548" y="5855398"/>
            <a:ext cx="374493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000" i="1" dirty="0"/>
              <a:t>Contrato de Escopo Negociável</a:t>
            </a:r>
          </a:p>
        </p:txBody>
      </p:sp>
    </p:spTree>
    <p:extLst>
      <p:ext uri="{BB962C8B-B14F-4D97-AF65-F5344CB8AC3E}">
        <p14:creationId xmlns:p14="http://schemas.microsoft.com/office/powerpoint/2010/main" val="11996660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Práticas</a:t>
            </a:r>
            <a:endParaRPr lang="pt-BR" dirty="0"/>
          </a:p>
        </p:txBody>
      </p:sp>
      <p:sp>
        <p:nvSpPr>
          <p:cNvPr id="5" name="Retângulo 4"/>
          <p:cNvSpPr/>
          <p:nvPr/>
        </p:nvSpPr>
        <p:spPr>
          <a:xfrm>
            <a:off x="680321" y="2815323"/>
            <a:ext cx="257850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8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Corolárias</a:t>
            </a:r>
          </a:p>
        </p:txBody>
      </p:sp>
      <p:sp>
        <p:nvSpPr>
          <p:cNvPr id="6" name="Retângulo 5"/>
          <p:cNvSpPr/>
          <p:nvPr/>
        </p:nvSpPr>
        <p:spPr>
          <a:xfrm>
            <a:off x="4039548" y="3677188"/>
            <a:ext cx="359746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000" i="1" dirty="0"/>
              <a:t>Envolvimento do Cliente Real</a:t>
            </a:r>
          </a:p>
        </p:txBody>
      </p:sp>
      <p:sp>
        <p:nvSpPr>
          <p:cNvPr id="7" name="Retângulo 6"/>
          <p:cNvSpPr/>
          <p:nvPr/>
        </p:nvSpPr>
        <p:spPr>
          <a:xfrm>
            <a:off x="4354788" y="4766293"/>
            <a:ext cx="275748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000" i="1" dirty="0"/>
              <a:t>Equipes que Encolhem</a:t>
            </a:r>
          </a:p>
        </p:txBody>
      </p:sp>
      <p:sp>
        <p:nvSpPr>
          <p:cNvPr id="8" name="Retângulo 7"/>
          <p:cNvSpPr/>
          <p:nvPr/>
        </p:nvSpPr>
        <p:spPr>
          <a:xfrm>
            <a:off x="4548751" y="5863788"/>
            <a:ext cx="236955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000" i="1" dirty="0"/>
              <a:t>Implantação Diária</a:t>
            </a:r>
          </a:p>
        </p:txBody>
      </p:sp>
    </p:spTree>
    <p:extLst>
      <p:ext uri="{BB962C8B-B14F-4D97-AF65-F5344CB8AC3E}">
        <p14:creationId xmlns:p14="http://schemas.microsoft.com/office/powerpoint/2010/main" val="128693301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Práticas</a:t>
            </a:r>
            <a:endParaRPr lang="pt-BR" dirty="0"/>
          </a:p>
        </p:txBody>
      </p:sp>
      <p:sp>
        <p:nvSpPr>
          <p:cNvPr id="4" name="Retângulo 3"/>
          <p:cNvSpPr/>
          <p:nvPr/>
        </p:nvSpPr>
        <p:spPr>
          <a:xfrm>
            <a:off x="680321" y="2815323"/>
            <a:ext cx="257850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8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Corolárias</a:t>
            </a:r>
          </a:p>
        </p:txBody>
      </p:sp>
      <p:sp>
        <p:nvSpPr>
          <p:cNvPr id="5" name="Retângulo 4"/>
          <p:cNvSpPr/>
          <p:nvPr/>
        </p:nvSpPr>
        <p:spPr>
          <a:xfrm>
            <a:off x="4039547" y="4127949"/>
            <a:ext cx="306846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000" i="1" dirty="0"/>
              <a:t>Implantação Incremental</a:t>
            </a:r>
          </a:p>
        </p:txBody>
      </p:sp>
      <p:sp>
        <p:nvSpPr>
          <p:cNvPr id="6" name="Retângulo 5"/>
          <p:cNvSpPr/>
          <p:nvPr/>
        </p:nvSpPr>
        <p:spPr>
          <a:xfrm>
            <a:off x="4599027" y="5307207"/>
            <a:ext cx="177644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000" i="1" dirty="0"/>
              <a:t>Pagar Por Uso</a:t>
            </a:r>
          </a:p>
        </p:txBody>
      </p:sp>
    </p:spTree>
    <p:extLst>
      <p:ext uri="{BB962C8B-B14F-4D97-AF65-F5344CB8AC3E}">
        <p14:creationId xmlns:p14="http://schemas.microsoft.com/office/powerpoint/2010/main" val="9075245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Reunião em pé</a:t>
            </a:r>
            <a:endParaRPr lang="pt-BR" dirty="0"/>
          </a:p>
        </p:txBody>
      </p:sp>
      <p:sp>
        <p:nvSpPr>
          <p:cNvPr id="4" name="Retângulo 3"/>
          <p:cNvSpPr/>
          <p:nvPr/>
        </p:nvSpPr>
        <p:spPr>
          <a:xfrm>
            <a:off x="2906578" y="2461840"/>
            <a:ext cx="272222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sz="2400" b="1" i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Stand up meeting</a:t>
            </a:r>
          </a:p>
        </p:txBody>
      </p:sp>
      <p:sp>
        <p:nvSpPr>
          <p:cNvPr id="5" name="Retângulo 4"/>
          <p:cNvSpPr/>
          <p:nvPr/>
        </p:nvSpPr>
        <p:spPr>
          <a:xfrm>
            <a:off x="948568" y="3526824"/>
            <a:ext cx="6096000" cy="286232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sz="2000" dirty="0" smtClean="0"/>
              <a:t>É </a:t>
            </a:r>
            <a:r>
              <a:rPr lang="pt-BR" sz="2000" dirty="0"/>
              <a:t>uma breve reunião realizada diariamente, normalmente de manhã, pela equipe de desenvolvimento com o objetivo de compartilhar informações sobre o projeto e priorizar suas atividades</a:t>
            </a:r>
            <a:r>
              <a:rPr lang="pt-BR" sz="2000" dirty="0" smtClean="0"/>
              <a:t>.</a:t>
            </a:r>
          </a:p>
          <a:p>
            <a:endParaRPr lang="pt-BR" sz="2000" dirty="0"/>
          </a:p>
          <a:p>
            <a:r>
              <a:rPr lang="pt-BR" sz="2000" dirty="0" smtClean="0"/>
              <a:t>Trata-se </a:t>
            </a:r>
            <a:r>
              <a:rPr lang="pt-BR" sz="2000" dirty="0"/>
              <a:t>de um diálogo entre todos os membros da equipe, se possível envolvendo também a presença do cliente.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4568" y="2923505"/>
            <a:ext cx="4764296" cy="3176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3064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Refatoração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4943" y="2807594"/>
            <a:ext cx="8879239" cy="3243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9326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Metáfora</a:t>
            </a:r>
            <a:endParaRPr lang="pt-BR" dirty="0"/>
          </a:p>
        </p:txBody>
      </p:sp>
      <p:sp>
        <p:nvSpPr>
          <p:cNvPr id="4" name="Retângulo 3"/>
          <p:cNvSpPr/>
          <p:nvPr/>
        </p:nvSpPr>
        <p:spPr>
          <a:xfrm>
            <a:off x="155619" y="3200798"/>
            <a:ext cx="5775281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800" i="1" u="sng" dirty="0"/>
              <a:t>Metáforas</a:t>
            </a:r>
            <a:r>
              <a:rPr lang="pt-BR" sz="2000" dirty="0"/>
              <a:t> são usadas frequentemente durante o desenvolvimento de sistemas, na medida em que os desenvolvedores criam elementos dentro do computador para simular outros que existem regularmente fora dele, no mundo físico. 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434"/>
          <a:stretch/>
        </p:blipFill>
        <p:spPr>
          <a:xfrm>
            <a:off x="6086519" y="3406239"/>
            <a:ext cx="5758198" cy="2056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24316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Documentação</a:t>
            </a:r>
            <a:endParaRPr lang="pt-BR" dirty="0"/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8702" y="2343956"/>
            <a:ext cx="9375891" cy="4062887"/>
          </a:xfrm>
        </p:spPr>
      </p:pic>
    </p:spTree>
    <p:extLst>
      <p:ext uri="{BB962C8B-B14F-4D97-AF65-F5344CB8AC3E}">
        <p14:creationId xmlns:p14="http://schemas.microsoft.com/office/powerpoint/2010/main" val="327109229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Documentação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80321" y="2336872"/>
            <a:ext cx="9613861" cy="4244231"/>
          </a:xfrm>
        </p:spPr>
        <p:txBody>
          <a:bodyPr>
            <a:normAutofit/>
          </a:bodyPr>
          <a:lstStyle/>
          <a:p>
            <a:pPr marL="0" indent="0">
              <a:spcAft>
                <a:spcPct val="30000"/>
              </a:spcAft>
              <a:buNone/>
            </a:pPr>
            <a:r>
              <a:rPr lang="pt-BR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anose="02020603050405020304" pitchFamily="18" charset="0"/>
              </a:rPr>
              <a:t>Por </a:t>
            </a:r>
            <a:r>
              <a:rPr lang="pt-BR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anose="02020603050405020304" pitchFamily="18" charset="0"/>
              </a:rPr>
              <a:t>que documentar?</a:t>
            </a:r>
          </a:p>
          <a:p>
            <a:pPr marL="457200" lvl="1" indent="0">
              <a:spcAft>
                <a:spcPct val="30000"/>
              </a:spcAft>
              <a:buNone/>
            </a:pPr>
            <a:r>
              <a:rPr lang="pt-BR" i="1" dirty="0">
                <a:cs typeface="Times New Roman" panose="02020603050405020304" pitchFamily="18" charset="0"/>
              </a:rPr>
              <a:t>Permitir que rapidamente um desenvolvedor possa criar ou manter um código.</a:t>
            </a:r>
          </a:p>
          <a:p>
            <a:pPr marL="0" indent="0">
              <a:spcAft>
                <a:spcPct val="30000"/>
              </a:spcAft>
              <a:buNone/>
            </a:pPr>
            <a:r>
              <a:rPr lang="pt-BR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anose="02020603050405020304" pitchFamily="18" charset="0"/>
              </a:rPr>
              <a:t>Até </a:t>
            </a:r>
            <a:r>
              <a:rPr lang="pt-BR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anose="02020603050405020304" pitchFamily="18" charset="0"/>
              </a:rPr>
              <a:t>que ponto documentar?</a:t>
            </a:r>
          </a:p>
          <a:p>
            <a:pPr marL="457200" lvl="1" indent="0">
              <a:spcAft>
                <a:spcPct val="30000"/>
              </a:spcAft>
              <a:buNone/>
            </a:pPr>
            <a:r>
              <a:rPr lang="pt-BR" i="1" dirty="0">
                <a:cs typeface="Times New Roman" panose="02020603050405020304" pitchFamily="18" charset="0"/>
              </a:rPr>
              <a:t>O suficiente para apoiar o código: testes de unidade, testes de aceitação e outras documentações.</a:t>
            </a:r>
          </a:p>
          <a:p>
            <a:pPr marL="0" indent="0">
              <a:spcAft>
                <a:spcPct val="30000"/>
              </a:spcAft>
              <a:buNone/>
            </a:pPr>
            <a:r>
              <a:rPr lang="pt-BR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anose="02020603050405020304" pitchFamily="18" charset="0"/>
              </a:rPr>
              <a:t>Quando </a:t>
            </a:r>
            <a:r>
              <a:rPr lang="pt-BR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anose="02020603050405020304" pitchFamily="18" charset="0"/>
              </a:rPr>
              <a:t>documentar?</a:t>
            </a:r>
          </a:p>
          <a:p>
            <a:pPr marL="457200" lvl="1" indent="0">
              <a:spcAft>
                <a:spcPct val="30000"/>
              </a:spcAft>
              <a:buNone/>
            </a:pPr>
            <a:r>
              <a:rPr lang="pt-BR" i="1" dirty="0">
                <a:cs typeface="Times New Roman" panose="02020603050405020304" pitchFamily="18" charset="0"/>
              </a:rPr>
              <a:t>Próximo da implementação (antes ou depois), para que o negócio não mude enquanto se documenta.</a:t>
            </a:r>
          </a:p>
          <a:p>
            <a:pPr marL="457200" lvl="1" indent="0">
              <a:spcAft>
                <a:spcPct val="30000"/>
              </a:spcAft>
              <a:buNone/>
            </a:pPr>
            <a:r>
              <a:rPr lang="pt-BR" i="1" dirty="0">
                <a:cs typeface="Times New Roman" panose="02020603050405020304" pitchFamily="18" charset="0"/>
              </a:rPr>
              <a:t>Dentro da mesma iteração.</a:t>
            </a:r>
            <a:endParaRPr lang="pt-BR" i="1" dirty="0"/>
          </a:p>
        </p:txBody>
      </p:sp>
    </p:spTree>
    <p:extLst>
      <p:ext uri="{BB962C8B-B14F-4D97-AF65-F5344CB8AC3E}">
        <p14:creationId xmlns:p14="http://schemas.microsoft.com/office/powerpoint/2010/main" val="42509453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Introdução</a:t>
            </a:r>
            <a:endParaRPr lang="pt-BR" dirty="0"/>
          </a:p>
        </p:txBody>
      </p:sp>
      <p:sp>
        <p:nvSpPr>
          <p:cNvPr id="5" name="Retângulo 4"/>
          <p:cNvSpPr/>
          <p:nvPr/>
        </p:nvSpPr>
        <p:spPr>
          <a:xfrm>
            <a:off x="680321" y="3453052"/>
            <a:ext cx="449902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000" dirty="0" smtClean="0"/>
              <a:t>Tais </a:t>
            </a:r>
            <a:r>
              <a:rPr lang="pt-BR" sz="2000" dirty="0"/>
              <a:t>objetivos são alcançados através de um pequeno conjunto de valores, princípios e práticas, que diferem substancialmente da forma tradicional de se desenvolver software.</a:t>
            </a: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1657" y="2768958"/>
            <a:ext cx="4700370" cy="3197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65511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Equipe</a:t>
            </a:r>
            <a:endParaRPr lang="pt-BR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8707" y="2217522"/>
            <a:ext cx="5837564" cy="4372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31075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Equipe</a:t>
            </a:r>
            <a:endParaRPr lang="pt-BR" dirty="0"/>
          </a:p>
        </p:txBody>
      </p:sp>
      <p:sp>
        <p:nvSpPr>
          <p:cNvPr id="4" name="Retângulo 3"/>
          <p:cNvSpPr/>
          <p:nvPr/>
        </p:nvSpPr>
        <p:spPr>
          <a:xfrm>
            <a:off x="680321" y="2421105"/>
            <a:ext cx="399674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ct val="30000"/>
              </a:spcAft>
            </a:pPr>
            <a:r>
              <a:rPr lang="pt-BR" sz="2400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anose="02020603050405020304" pitchFamily="18" charset="0"/>
              </a:rPr>
              <a:t>Gerente </a:t>
            </a:r>
            <a:r>
              <a:rPr lang="pt-BR" sz="2400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anose="02020603050405020304" pitchFamily="18" charset="0"/>
              </a:rPr>
              <a:t>de </a:t>
            </a:r>
            <a:r>
              <a:rPr lang="pt-BR" sz="2400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anose="02020603050405020304" pitchFamily="18" charset="0"/>
              </a:rPr>
              <a:t>Projeto</a:t>
            </a:r>
          </a:p>
        </p:txBody>
      </p:sp>
      <p:sp>
        <p:nvSpPr>
          <p:cNvPr id="5" name="Retângulo 4"/>
          <p:cNvSpPr/>
          <p:nvPr/>
        </p:nvSpPr>
        <p:spPr>
          <a:xfrm>
            <a:off x="1013138" y="3624256"/>
            <a:ext cx="6096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pPr lvl="1">
              <a:spcAft>
                <a:spcPct val="30000"/>
              </a:spcAft>
            </a:pPr>
            <a:r>
              <a:rPr lang="pt-BR" sz="2000" i="1" dirty="0">
                <a:cs typeface="Times New Roman" panose="02020603050405020304" pitchFamily="18" charset="0"/>
              </a:rPr>
              <a:t>É responsável pelos assuntos administrativos do projetos. Libera a equipe de questões não ligadas ao desenvolvimento. Administra o relacionamento com o cliente, assegurando que o mesmo participe ativamente do desenvolvimento.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4054" y="2305319"/>
            <a:ext cx="4187780" cy="4187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26691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Equipe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80321" y="2331077"/>
            <a:ext cx="1895454" cy="553792"/>
          </a:xfrm>
        </p:spPr>
        <p:txBody>
          <a:bodyPr>
            <a:normAutofit/>
          </a:bodyPr>
          <a:lstStyle/>
          <a:p>
            <a:pPr marL="0" indent="0">
              <a:spcAft>
                <a:spcPct val="30000"/>
              </a:spcAft>
              <a:buNone/>
            </a:pPr>
            <a:r>
              <a:rPr lang="pt-BR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anose="02020603050405020304" pitchFamily="18" charset="0"/>
              </a:rPr>
              <a:t>Coach</a:t>
            </a:r>
            <a:endParaRPr lang="pt-BR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Times New Roman" panose="02020603050405020304" pitchFamily="18" charset="0"/>
            </a:endParaRPr>
          </a:p>
          <a:p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3091" y="2331077"/>
            <a:ext cx="3243799" cy="4325065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974502" y="3540671"/>
            <a:ext cx="6096000" cy="2123658"/>
          </a:xfrm>
          <a:prstGeom prst="rect">
            <a:avLst/>
          </a:prstGeom>
        </p:spPr>
        <p:txBody>
          <a:bodyPr>
            <a:spAutoFit/>
          </a:bodyPr>
          <a:lstStyle/>
          <a:p>
            <a:pPr lvl="1">
              <a:spcAft>
                <a:spcPct val="30000"/>
              </a:spcAft>
            </a:pPr>
            <a:r>
              <a:rPr lang="pt-BR" sz="2000" i="1" dirty="0">
                <a:cs typeface="Times New Roman" panose="02020603050405020304" pitchFamily="18" charset="0"/>
              </a:rPr>
              <a:t>É o responsável técnico pelo projeto. </a:t>
            </a:r>
            <a:endParaRPr lang="pt-BR" sz="2000" i="1" dirty="0" smtClean="0">
              <a:cs typeface="Times New Roman" panose="02020603050405020304" pitchFamily="18" charset="0"/>
            </a:endParaRPr>
          </a:p>
          <a:p>
            <a:pPr lvl="1">
              <a:spcAft>
                <a:spcPct val="30000"/>
              </a:spcAft>
            </a:pPr>
            <a:r>
              <a:rPr lang="pt-BR" sz="2000" i="1" dirty="0" smtClean="0">
                <a:cs typeface="Times New Roman" panose="02020603050405020304" pitchFamily="18" charset="0"/>
              </a:rPr>
              <a:t>Orienta </a:t>
            </a:r>
            <a:r>
              <a:rPr lang="pt-BR" sz="2000" i="1" dirty="0">
                <a:cs typeface="Times New Roman" panose="02020603050405020304" pitchFamily="18" charset="0"/>
              </a:rPr>
              <a:t>a equipe nas boas práticas do XP. </a:t>
            </a:r>
            <a:endParaRPr lang="pt-BR" sz="2000" i="1" dirty="0" smtClean="0">
              <a:cs typeface="Times New Roman" panose="02020603050405020304" pitchFamily="18" charset="0"/>
            </a:endParaRPr>
          </a:p>
          <a:p>
            <a:pPr lvl="1">
              <a:spcAft>
                <a:spcPct val="30000"/>
              </a:spcAft>
            </a:pPr>
            <a:r>
              <a:rPr lang="pt-BR" sz="2000" i="1" dirty="0" smtClean="0">
                <a:cs typeface="Times New Roman" panose="02020603050405020304" pitchFamily="18" charset="0"/>
              </a:rPr>
              <a:t>Pode </a:t>
            </a:r>
            <a:r>
              <a:rPr lang="pt-BR" sz="2000" i="1" dirty="0">
                <a:cs typeface="Times New Roman" panose="02020603050405020304" pitchFamily="18" charset="0"/>
              </a:rPr>
              <a:t>atuar na implementação, mas a sua função principal é assegurar o bom funcionamento do processo e buscar formas de melhorá-lo continuamente.</a:t>
            </a:r>
          </a:p>
        </p:txBody>
      </p:sp>
    </p:spTree>
    <p:extLst>
      <p:ext uri="{BB962C8B-B14F-4D97-AF65-F5344CB8AC3E}">
        <p14:creationId xmlns:p14="http://schemas.microsoft.com/office/powerpoint/2010/main" val="391556142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Equipe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80322" y="2336873"/>
            <a:ext cx="2848490" cy="547995"/>
          </a:xfrm>
        </p:spPr>
        <p:txBody>
          <a:bodyPr/>
          <a:lstStyle/>
          <a:p>
            <a:pPr marL="0" indent="0">
              <a:spcAft>
                <a:spcPct val="30000"/>
              </a:spcAft>
              <a:buNone/>
            </a:pPr>
            <a:r>
              <a:rPr lang="pt-BR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anose="02020603050405020304" pitchFamily="18" charset="0"/>
              </a:rPr>
              <a:t>Analista de Teste</a:t>
            </a:r>
          </a:p>
          <a:p>
            <a:endParaRPr lang="pt-BR" dirty="0"/>
          </a:p>
        </p:txBody>
      </p:sp>
      <p:sp>
        <p:nvSpPr>
          <p:cNvPr id="4" name="Retângulo 3"/>
          <p:cNvSpPr/>
          <p:nvPr/>
        </p:nvSpPr>
        <p:spPr>
          <a:xfrm>
            <a:off x="1090412" y="3643044"/>
            <a:ext cx="6096000" cy="1723549"/>
          </a:xfrm>
          <a:prstGeom prst="rect">
            <a:avLst/>
          </a:prstGeom>
        </p:spPr>
        <p:txBody>
          <a:bodyPr>
            <a:spAutoFit/>
          </a:bodyPr>
          <a:lstStyle/>
          <a:p>
            <a:pPr lvl="1">
              <a:spcAft>
                <a:spcPct val="30000"/>
              </a:spcAft>
            </a:pPr>
            <a:r>
              <a:rPr lang="pt-BR" sz="2000" i="1" dirty="0">
                <a:cs typeface="Times New Roman" panose="02020603050405020304" pitchFamily="18" charset="0"/>
              </a:rPr>
              <a:t>É responsável por ajudar o cliente a escrever os testes de aceitação. </a:t>
            </a:r>
            <a:endParaRPr lang="pt-BR" sz="2000" i="1" dirty="0" smtClean="0">
              <a:cs typeface="Times New Roman" panose="02020603050405020304" pitchFamily="18" charset="0"/>
            </a:endParaRPr>
          </a:p>
          <a:p>
            <a:pPr lvl="1">
              <a:spcAft>
                <a:spcPct val="30000"/>
              </a:spcAft>
            </a:pPr>
            <a:r>
              <a:rPr lang="pt-BR" sz="2000" i="1" dirty="0" smtClean="0">
                <a:cs typeface="Times New Roman" panose="02020603050405020304" pitchFamily="18" charset="0"/>
              </a:rPr>
              <a:t>Quando </a:t>
            </a:r>
            <a:r>
              <a:rPr lang="pt-BR" sz="2000" i="1" dirty="0">
                <a:cs typeface="Times New Roman" panose="02020603050405020304" pitchFamily="18" charset="0"/>
              </a:rPr>
              <a:t>o teste não é automático, ele deve executar os testes diversas vezes ao longo das iterações.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3445" y="2572234"/>
            <a:ext cx="3810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65882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Equipe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80321" y="2336873"/>
            <a:ext cx="2771217" cy="457842"/>
          </a:xfrm>
        </p:spPr>
        <p:txBody>
          <a:bodyPr>
            <a:normAutofit fontScale="92500" lnSpcReduction="20000"/>
          </a:bodyPr>
          <a:lstStyle/>
          <a:p>
            <a:pPr marL="0" indent="0">
              <a:spcAft>
                <a:spcPct val="30000"/>
              </a:spcAft>
              <a:buNone/>
            </a:pPr>
            <a:r>
              <a:rPr lang="pt-BR" sz="2600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anose="02020603050405020304" pitchFamily="18" charset="0"/>
              </a:rPr>
              <a:t>Redator</a:t>
            </a:r>
            <a:r>
              <a:rPr lang="pt-BR" b="1" i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anose="02020603050405020304" pitchFamily="18" charset="0"/>
              </a:rPr>
              <a:t> </a:t>
            </a:r>
            <a:r>
              <a:rPr lang="pt-BR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anose="02020603050405020304" pitchFamily="18" charset="0"/>
              </a:rPr>
              <a:t>Técnico</a:t>
            </a:r>
          </a:p>
          <a:p>
            <a:endParaRPr lang="pt-BR" dirty="0"/>
          </a:p>
        </p:txBody>
      </p:sp>
      <p:sp>
        <p:nvSpPr>
          <p:cNvPr id="4" name="Retângulo 3"/>
          <p:cNvSpPr/>
          <p:nvPr/>
        </p:nvSpPr>
        <p:spPr>
          <a:xfrm>
            <a:off x="1129048" y="3475947"/>
            <a:ext cx="6096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i="1" dirty="0">
                <a:cs typeface="Times New Roman" panose="02020603050405020304" pitchFamily="18" charset="0"/>
              </a:rPr>
              <a:t>Ajuda a equipe a documentar o sistema. </a:t>
            </a:r>
            <a:endParaRPr lang="pt-BR" i="1" dirty="0" smtClean="0">
              <a:cs typeface="Times New Roman" panose="02020603050405020304" pitchFamily="18" charset="0"/>
            </a:endParaRPr>
          </a:p>
          <a:p>
            <a:endParaRPr lang="pt-BR" i="1" dirty="0">
              <a:cs typeface="Times New Roman" panose="02020603050405020304" pitchFamily="18" charset="0"/>
            </a:endParaRPr>
          </a:p>
          <a:p>
            <a:r>
              <a:rPr lang="pt-BR" i="1" dirty="0" smtClean="0">
                <a:cs typeface="Times New Roman" panose="02020603050405020304" pitchFamily="18" charset="0"/>
              </a:rPr>
              <a:t>A </a:t>
            </a:r>
            <a:r>
              <a:rPr lang="pt-BR" i="1" dirty="0">
                <a:cs typeface="Times New Roman" panose="02020603050405020304" pitchFamily="18" charset="0"/>
              </a:rPr>
              <a:t>equipe pode fazer documentação, mas a preocupação principal deve ser o código. </a:t>
            </a:r>
            <a:endParaRPr lang="pt-BR" i="1" dirty="0" smtClean="0">
              <a:cs typeface="Times New Roman" panose="02020603050405020304" pitchFamily="18" charset="0"/>
            </a:endParaRPr>
          </a:p>
          <a:p>
            <a:r>
              <a:rPr lang="pt-BR" i="1" dirty="0">
                <a:cs typeface="Times New Roman" panose="02020603050405020304" pitchFamily="18" charset="0"/>
              </a:rPr>
              <a:t/>
            </a:r>
            <a:br>
              <a:rPr lang="pt-BR" i="1" dirty="0">
                <a:cs typeface="Times New Roman" panose="02020603050405020304" pitchFamily="18" charset="0"/>
              </a:rPr>
            </a:br>
            <a:r>
              <a:rPr lang="pt-BR" i="1" dirty="0">
                <a:cs typeface="Times New Roman" panose="02020603050405020304" pitchFamily="18" charset="0"/>
              </a:rPr>
              <a:t>O redator é quem faz a maior parte do trabalho de documentação.</a:t>
            </a:r>
            <a:endParaRPr lang="pt-BR" i="1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450"/>
          <a:stretch/>
        </p:blipFill>
        <p:spPr>
          <a:xfrm>
            <a:off x="7328078" y="2980818"/>
            <a:ext cx="4583354" cy="2750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9318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Equipe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80321" y="2336873"/>
            <a:ext cx="2745459" cy="547995"/>
          </a:xfrm>
        </p:spPr>
        <p:txBody>
          <a:bodyPr/>
          <a:lstStyle/>
          <a:p>
            <a:pPr marL="0" indent="0">
              <a:spcAft>
                <a:spcPct val="30000"/>
              </a:spcAft>
              <a:buNone/>
            </a:pPr>
            <a:r>
              <a:rPr lang="pt-BR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anose="02020603050405020304" pitchFamily="18" charset="0"/>
              </a:rPr>
              <a:t>Desenvolvedor</a:t>
            </a:r>
            <a:endParaRPr lang="pt-BR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Times New Roman" panose="02020603050405020304" pitchFamily="18" charset="0"/>
            </a:endParaRPr>
          </a:p>
          <a:p>
            <a:endParaRPr lang="pt-BR" dirty="0"/>
          </a:p>
        </p:txBody>
      </p:sp>
      <p:sp>
        <p:nvSpPr>
          <p:cNvPr id="4" name="Retângulo 3"/>
          <p:cNvSpPr/>
          <p:nvPr/>
        </p:nvSpPr>
        <p:spPr>
          <a:xfrm>
            <a:off x="1154806" y="3154039"/>
            <a:ext cx="6096000" cy="2616101"/>
          </a:xfrm>
          <a:prstGeom prst="rect">
            <a:avLst/>
          </a:prstGeom>
        </p:spPr>
        <p:txBody>
          <a:bodyPr>
            <a:spAutoFit/>
          </a:bodyPr>
          <a:lstStyle/>
          <a:p>
            <a:pPr lvl="1">
              <a:spcAft>
                <a:spcPct val="30000"/>
              </a:spcAft>
            </a:pPr>
            <a:r>
              <a:rPr lang="pt-BR" sz="2000" i="1" dirty="0">
                <a:cs typeface="Times New Roman" panose="02020603050405020304" pitchFamily="18" charset="0"/>
              </a:rPr>
              <a:t>É a pessoa que analisa, projeta e codifica</a:t>
            </a:r>
            <a:r>
              <a:rPr lang="pt-BR" sz="2000" i="1" dirty="0" smtClean="0">
                <a:cs typeface="Times New Roman" panose="02020603050405020304" pitchFamily="18" charset="0"/>
              </a:rPr>
              <a:t>.</a:t>
            </a:r>
          </a:p>
          <a:p>
            <a:pPr lvl="1">
              <a:spcAft>
                <a:spcPct val="30000"/>
              </a:spcAft>
            </a:pPr>
            <a:r>
              <a:rPr lang="pt-BR" sz="2000" i="1" dirty="0" smtClean="0">
                <a:cs typeface="Times New Roman" panose="02020603050405020304" pitchFamily="18" charset="0"/>
              </a:rPr>
              <a:t> </a:t>
            </a:r>
          </a:p>
          <a:p>
            <a:pPr lvl="1">
              <a:spcAft>
                <a:spcPct val="30000"/>
              </a:spcAft>
            </a:pPr>
            <a:r>
              <a:rPr lang="pt-BR" sz="2000" i="1" dirty="0" smtClean="0">
                <a:cs typeface="Times New Roman" panose="02020603050405020304" pitchFamily="18" charset="0"/>
              </a:rPr>
              <a:t>Não </a:t>
            </a:r>
            <a:r>
              <a:rPr lang="pt-BR" sz="2000" i="1" dirty="0">
                <a:cs typeface="Times New Roman" panose="02020603050405020304" pitchFamily="18" charset="0"/>
              </a:rPr>
              <a:t>existe distinção entre analista, projetista e programadores. </a:t>
            </a:r>
            <a:endParaRPr lang="pt-BR" sz="2000" i="1" dirty="0" smtClean="0">
              <a:cs typeface="Times New Roman" panose="02020603050405020304" pitchFamily="18" charset="0"/>
            </a:endParaRPr>
          </a:p>
          <a:p>
            <a:pPr lvl="1">
              <a:spcAft>
                <a:spcPct val="30000"/>
              </a:spcAft>
            </a:pPr>
            <a:endParaRPr lang="pt-BR" sz="2000" i="1" dirty="0" smtClean="0">
              <a:cs typeface="Times New Roman" panose="02020603050405020304" pitchFamily="18" charset="0"/>
            </a:endParaRPr>
          </a:p>
          <a:p>
            <a:pPr lvl="1">
              <a:spcAft>
                <a:spcPct val="30000"/>
              </a:spcAft>
            </a:pPr>
            <a:r>
              <a:rPr lang="pt-BR" sz="2000" i="1" dirty="0" smtClean="0">
                <a:cs typeface="Times New Roman" panose="02020603050405020304" pitchFamily="18" charset="0"/>
              </a:rPr>
              <a:t>O </a:t>
            </a:r>
            <a:r>
              <a:rPr lang="pt-BR" sz="2000" i="1" dirty="0">
                <a:cs typeface="Times New Roman" panose="02020603050405020304" pitchFamily="18" charset="0"/>
              </a:rPr>
              <a:t>desenvolvedor faz estes diferentes papéis em diversos momentos do projeto.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6711" y="2375510"/>
            <a:ext cx="3739881" cy="4173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63077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Quando não usar </a:t>
            </a:r>
            <a:r>
              <a:rPr lang="pt-BR" b="1" dirty="0" smtClean="0"/>
              <a:t>XP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195476" y="2349750"/>
            <a:ext cx="9613861" cy="4128321"/>
          </a:xfrm>
        </p:spPr>
        <p:txBody>
          <a:bodyPr>
            <a:normAutofit/>
          </a:bodyPr>
          <a:lstStyle/>
          <a:p>
            <a:pPr marL="0" indent="0">
              <a:spcAft>
                <a:spcPct val="30000"/>
              </a:spcAft>
              <a:buNone/>
            </a:pPr>
            <a:r>
              <a:rPr lang="pt-BR" i="1" dirty="0" smtClean="0">
                <a:cs typeface="Times New Roman" panose="02020603050405020304" pitchFamily="18" charset="0"/>
              </a:rPr>
              <a:t>Sistemas </a:t>
            </a:r>
            <a:r>
              <a:rPr lang="pt-BR" i="1" dirty="0">
                <a:cs typeface="Times New Roman" panose="02020603050405020304" pitchFamily="18" charset="0"/>
              </a:rPr>
              <a:t>de premiação </a:t>
            </a:r>
            <a:r>
              <a:rPr lang="pt-BR" i="1" dirty="0" smtClean="0">
                <a:cs typeface="Times New Roman" panose="02020603050405020304" pitchFamily="18" charset="0"/>
              </a:rPr>
              <a:t>individuais</a:t>
            </a:r>
          </a:p>
          <a:p>
            <a:pPr>
              <a:spcAft>
                <a:spcPct val="30000"/>
              </a:spcAft>
              <a:buFont typeface="Wingdings" panose="05000000000000000000" pitchFamily="2" charset="2"/>
              <a:buChar char="Ø"/>
            </a:pPr>
            <a:endParaRPr lang="pt-BR" i="1" dirty="0">
              <a:cs typeface="Times New Roman" panose="02020603050405020304" pitchFamily="18" charset="0"/>
            </a:endParaRPr>
          </a:p>
          <a:p>
            <a:pPr marL="0" indent="0">
              <a:spcAft>
                <a:spcPct val="30000"/>
              </a:spcAft>
              <a:buNone/>
            </a:pPr>
            <a:r>
              <a:rPr lang="pt-BR" i="1" dirty="0" smtClean="0">
                <a:cs typeface="Times New Roman" panose="02020603050405020304" pitchFamily="18" charset="0"/>
              </a:rPr>
              <a:t>Contratos </a:t>
            </a:r>
            <a:r>
              <a:rPr lang="pt-BR" i="1" dirty="0">
                <a:cs typeface="Times New Roman" panose="02020603050405020304" pitchFamily="18" charset="0"/>
              </a:rPr>
              <a:t>de escopo </a:t>
            </a:r>
            <a:r>
              <a:rPr lang="pt-BR" i="1" dirty="0" smtClean="0">
                <a:cs typeface="Times New Roman" panose="02020603050405020304" pitchFamily="18" charset="0"/>
              </a:rPr>
              <a:t>fechado</a:t>
            </a:r>
          </a:p>
          <a:p>
            <a:pPr>
              <a:spcAft>
                <a:spcPct val="30000"/>
              </a:spcAft>
              <a:buFont typeface="Wingdings" panose="05000000000000000000" pitchFamily="2" charset="2"/>
              <a:buChar char="Ø"/>
            </a:pPr>
            <a:endParaRPr lang="pt-BR" i="1" dirty="0">
              <a:cs typeface="Times New Roman" panose="02020603050405020304" pitchFamily="18" charset="0"/>
            </a:endParaRPr>
          </a:p>
          <a:p>
            <a:pPr marL="0" indent="0">
              <a:spcAft>
                <a:spcPct val="30000"/>
              </a:spcAft>
              <a:buNone/>
            </a:pPr>
            <a:r>
              <a:rPr lang="pt-BR" i="1" dirty="0" smtClean="0">
                <a:cs typeface="Times New Roman" panose="02020603050405020304" pitchFamily="18" charset="0"/>
              </a:rPr>
              <a:t>Clientes </a:t>
            </a:r>
            <a:r>
              <a:rPr lang="pt-BR" i="1" dirty="0">
                <a:cs typeface="Times New Roman" panose="02020603050405020304" pitchFamily="18" charset="0"/>
              </a:rPr>
              <a:t>que fazem questão de um grande número de </a:t>
            </a:r>
            <a:r>
              <a:rPr lang="pt-BR" i="1" dirty="0" smtClean="0">
                <a:cs typeface="Times New Roman" panose="02020603050405020304" pitchFamily="18" charset="0"/>
              </a:rPr>
              <a:t>artefatos</a:t>
            </a:r>
          </a:p>
          <a:p>
            <a:pPr>
              <a:spcAft>
                <a:spcPct val="30000"/>
              </a:spcAft>
              <a:buFont typeface="Wingdings" panose="05000000000000000000" pitchFamily="2" charset="2"/>
              <a:buChar char="Ø"/>
            </a:pPr>
            <a:endParaRPr lang="pt-BR" i="1" dirty="0">
              <a:cs typeface="Times New Roman" panose="02020603050405020304" pitchFamily="18" charset="0"/>
            </a:endParaRPr>
          </a:p>
          <a:p>
            <a:pPr marL="0" indent="0">
              <a:spcAft>
                <a:spcPct val="30000"/>
              </a:spcAft>
              <a:buNone/>
            </a:pPr>
            <a:r>
              <a:rPr lang="pt-BR" i="1" dirty="0" smtClean="0">
                <a:cs typeface="Times New Roman" panose="02020603050405020304" pitchFamily="18" charset="0"/>
              </a:rPr>
              <a:t>Empresas </a:t>
            </a:r>
            <a:r>
              <a:rPr lang="pt-BR" i="1" dirty="0">
                <a:cs typeface="Times New Roman" panose="02020603050405020304" pitchFamily="18" charset="0"/>
              </a:rPr>
              <a:t>onde os layouts de escritórios são fixos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655805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Quando não usar XP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937900" y="2324637"/>
            <a:ext cx="9613861" cy="4533363"/>
          </a:xfrm>
        </p:spPr>
        <p:txBody>
          <a:bodyPr>
            <a:normAutofit/>
          </a:bodyPr>
          <a:lstStyle/>
          <a:p>
            <a:pPr marL="0" indent="0" algn="r">
              <a:spcAft>
                <a:spcPct val="30000"/>
              </a:spcAft>
              <a:buNone/>
            </a:pPr>
            <a:r>
              <a:rPr lang="pt-BR" i="1" dirty="0">
                <a:cs typeface="Times New Roman" panose="02020603050405020304" pitchFamily="18" charset="0"/>
              </a:rPr>
              <a:t>Quando não se tem apoio das pessoas que </a:t>
            </a:r>
            <a:r>
              <a:rPr lang="pt-BR" i="1" dirty="0" smtClean="0">
                <a:cs typeface="Times New Roman" panose="02020603050405020304" pitchFamily="18" charset="0"/>
              </a:rPr>
              <a:t>decidem</a:t>
            </a:r>
          </a:p>
          <a:p>
            <a:pPr algn="r">
              <a:spcAft>
                <a:spcPct val="30000"/>
              </a:spcAft>
              <a:buFont typeface="Wingdings" panose="05000000000000000000" pitchFamily="2" charset="2"/>
              <a:buChar char="Ø"/>
            </a:pPr>
            <a:endParaRPr lang="pt-BR" i="1" dirty="0">
              <a:cs typeface="Times New Roman" panose="02020603050405020304" pitchFamily="18" charset="0"/>
            </a:endParaRPr>
          </a:p>
          <a:p>
            <a:pPr marL="0" indent="0" algn="r">
              <a:spcAft>
                <a:spcPct val="30000"/>
              </a:spcAft>
              <a:buNone/>
            </a:pPr>
            <a:r>
              <a:rPr lang="pt-BR" i="1" dirty="0">
                <a:cs typeface="Times New Roman" panose="02020603050405020304" pitchFamily="18" charset="0"/>
              </a:rPr>
              <a:t>Equipes grandes e espalhadas </a:t>
            </a:r>
            <a:r>
              <a:rPr lang="pt-BR" i="1" dirty="0" smtClean="0">
                <a:cs typeface="Times New Roman" panose="02020603050405020304" pitchFamily="18" charset="0"/>
              </a:rPr>
              <a:t>geograficamente</a:t>
            </a:r>
          </a:p>
          <a:p>
            <a:pPr algn="r">
              <a:spcAft>
                <a:spcPct val="30000"/>
              </a:spcAft>
              <a:buFont typeface="Wingdings" panose="05000000000000000000" pitchFamily="2" charset="2"/>
              <a:buChar char="Ø"/>
            </a:pPr>
            <a:endParaRPr lang="pt-BR" i="1" dirty="0">
              <a:cs typeface="Times New Roman" panose="02020603050405020304" pitchFamily="18" charset="0"/>
            </a:endParaRPr>
          </a:p>
          <a:p>
            <a:pPr marL="0" indent="0" algn="r">
              <a:spcAft>
                <a:spcPct val="30000"/>
              </a:spcAft>
              <a:buNone/>
            </a:pPr>
            <a:r>
              <a:rPr lang="pt-BR" i="1" dirty="0">
                <a:cs typeface="Times New Roman" panose="02020603050405020304" pitchFamily="18" charset="0"/>
              </a:rPr>
              <a:t>Situações onde não se tem controle sobre o código (sistemas legados</a:t>
            </a:r>
            <a:r>
              <a:rPr lang="pt-BR" i="1" dirty="0" smtClean="0">
                <a:cs typeface="Times New Roman" panose="02020603050405020304" pitchFamily="18" charset="0"/>
              </a:rPr>
              <a:t>)</a:t>
            </a:r>
          </a:p>
          <a:p>
            <a:pPr algn="r">
              <a:spcAft>
                <a:spcPct val="30000"/>
              </a:spcAft>
              <a:buFont typeface="Wingdings" panose="05000000000000000000" pitchFamily="2" charset="2"/>
              <a:buChar char="Ø"/>
            </a:pPr>
            <a:endParaRPr lang="pt-BR" i="1" dirty="0">
              <a:cs typeface="Times New Roman" panose="02020603050405020304" pitchFamily="18" charset="0"/>
            </a:endParaRPr>
          </a:p>
          <a:p>
            <a:pPr marL="0" indent="0" algn="r">
              <a:spcAft>
                <a:spcPct val="30000"/>
              </a:spcAft>
              <a:buNone/>
            </a:pPr>
            <a:r>
              <a:rPr lang="pt-BR" i="1" dirty="0">
                <a:cs typeface="Times New Roman" panose="02020603050405020304" pitchFamily="18" charset="0"/>
              </a:rPr>
              <a:t>Situações onde o feedback é demorado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3513133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Como implantar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4562" y="2332444"/>
            <a:ext cx="6791258" cy="4232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54360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Como </a:t>
            </a:r>
            <a:r>
              <a:rPr lang="pt-BR" b="1" dirty="0" smtClean="0"/>
              <a:t>implantar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80321" y="2336873"/>
            <a:ext cx="10279600" cy="4347262"/>
          </a:xfrm>
        </p:spPr>
        <p:txBody>
          <a:bodyPr>
            <a:normAutofit fontScale="92500" lnSpcReduction="10000"/>
          </a:bodyPr>
          <a:lstStyle/>
          <a:p>
            <a:pPr marL="0" indent="0">
              <a:spcAft>
                <a:spcPct val="30000"/>
              </a:spcAft>
              <a:buNone/>
            </a:pPr>
            <a:r>
              <a:rPr lang="pt-BR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anose="02020603050405020304" pitchFamily="18" charset="0"/>
              </a:rPr>
              <a:t>Uma </a:t>
            </a:r>
            <a:r>
              <a:rPr lang="pt-BR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anose="02020603050405020304" pitchFamily="18" charset="0"/>
              </a:rPr>
              <a:t>prática de cada vez</a:t>
            </a:r>
          </a:p>
          <a:p>
            <a:pPr marL="457200" lvl="1" indent="0">
              <a:spcAft>
                <a:spcPct val="30000"/>
              </a:spcAft>
              <a:buNone/>
            </a:pPr>
            <a:r>
              <a:rPr lang="pt-BR" i="1" dirty="0">
                <a:cs typeface="Times New Roman" panose="02020603050405020304" pitchFamily="18" charset="0"/>
              </a:rPr>
              <a:t>Enfatize o problema mais importante</a:t>
            </a:r>
          </a:p>
          <a:p>
            <a:pPr marL="0" indent="0">
              <a:spcAft>
                <a:spcPct val="30000"/>
              </a:spcAft>
              <a:buNone/>
            </a:pPr>
            <a:r>
              <a:rPr lang="pt-BR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anose="02020603050405020304" pitchFamily="18" charset="0"/>
              </a:rPr>
              <a:t>Dificuldades </a:t>
            </a:r>
            <a:r>
              <a:rPr lang="pt-BR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anose="02020603050405020304" pitchFamily="18" charset="0"/>
              </a:rPr>
              <a:t>culturais</a:t>
            </a:r>
          </a:p>
          <a:p>
            <a:pPr marL="457200" lvl="1" indent="0">
              <a:spcAft>
                <a:spcPct val="30000"/>
              </a:spcAft>
              <a:buNone/>
            </a:pPr>
            <a:r>
              <a:rPr lang="pt-BR" i="1" dirty="0">
                <a:cs typeface="Times New Roman" panose="02020603050405020304" pitchFamily="18" charset="0"/>
              </a:rPr>
              <a:t>Deixar alguém mexer no seu código</a:t>
            </a:r>
          </a:p>
          <a:p>
            <a:pPr marL="457200" lvl="1" indent="0">
              <a:spcAft>
                <a:spcPct val="30000"/>
              </a:spcAft>
              <a:buNone/>
            </a:pPr>
            <a:r>
              <a:rPr lang="pt-BR" i="1" dirty="0">
                <a:cs typeface="Times New Roman" panose="02020603050405020304" pitchFamily="18" charset="0"/>
              </a:rPr>
              <a:t>Trabalhar em pares</a:t>
            </a:r>
          </a:p>
          <a:p>
            <a:pPr marL="0" indent="0">
              <a:spcAft>
                <a:spcPct val="30000"/>
              </a:spcAft>
              <a:buNone/>
            </a:pPr>
            <a:r>
              <a:rPr lang="pt-BR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anose="02020603050405020304" pitchFamily="18" charset="0"/>
              </a:rPr>
              <a:t>Dificuldades </a:t>
            </a:r>
            <a:r>
              <a:rPr lang="pt-BR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anose="02020603050405020304" pitchFamily="18" charset="0"/>
              </a:rPr>
              <a:t>devido a mudança de hábitos</a:t>
            </a:r>
          </a:p>
          <a:p>
            <a:pPr marL="457200" lvl="1" indent="0">
              <a:spcAft>
                <a:spcPct val="30000"/>
              </a:spcAft>
              <a:buNone/>
            </a:pPr>
            <a:r>
              <a:rPr lang="pt-BR" i="1" dirty="0">
                <a:cs typeface="Times New Roman" panose="02020603050405020304" pitchFamily="18" charset="0"/>
              </a:rPr>
              <a:t>Manter as coisas simples (e não tentar prever o futuro escrevendo "design flexível")</a:t>
            </a:r>
          </a:p>
          <a:p>
            <a:pPr marL="457200" lvl="1" indent="0">
              <a:spcAft>
                <a:spcPct val="30000"/>
              </a:spcAft>
              <a:buNone/>
            </a:pPr>
            <a:r>
              <a:rPr lang="pt-BR" i="1" dirty="0" smtClean="0">
                <a:cs typeface="Times New Roman" panose="02020603050405020304" pitchFamily="18" charset="0"/>
              </a:rPr>
              <a:t>Jogar </a:t>
            </a:r>
            <a:r>
              <a:rPr lang="pt-BR" i="1" dirty="0">
                <a:cs typeface="Times New Roman" panose="02020603050405020304" pitchFamily="18" charset="0"/>
              </a:rPr>
              <a:t>fora código </a:t>
            </a:r>
            <a:r>
              <a:rPr lang="pt-BR" i="1" dirty="0" smtClean="0">
                <a:cs typeface="Times New Roman" panose="02020603050405020304" pitchFamily="18" charset="0"/>
              </a:rPr>
              <a:t>desnecessário</a:t>
            </a:r>
          </a:p>
          <a:p>
            <a:pPr marL="457200" lvl="1" indent="0">
              <a:spcAft>
                <a:spcPct val="30000"/>
              </a:spcAft>
              <a:buNone/>
            </a:pPr>
            <a:r>
              <a:rPr lang="pt-BR" i="1" dirty="0" smtClean="0">
                <a:cs typeface="Times New Roman" panose="02020603050405020304" pitchFamily="18" charset="0"/>
              </a:rPr>
              <a:t>Escrever testes antes de codificar</a:t>
            </a:r>
          </a:p>
          <a:p>
            <a:pPr marL="457200" lvl="1" indent="0">
              <a:spcAft>
                <a:spcPct val="30000"/>
              </a:spcAft>
              <a:buNone/>
            </a:pPr>
            <a:r>
              <a:rPr lang="pt-BR" i="1" dirty="0" smtClean="0">
                <a:cs typeface="Times New Roman" panose="02020603050405020304" pitchFamily="18" charset="0"/>
              </a:rPr>
              <a:t>Refatorar </a:t>
            </a:r>
            <a:r>
              <a:rPr lang="pt-BR" i="1" dirty="0">
                <a:cs typeface="Times New Roman" panose="02020603050405020304" pitchFamily="18" charset="0"/>
              </a:rPr>
              <a:t>com </a:t>
            </a:r>
            <a:r>
              <a:rPr lang="pt-BR" i="1" dirty="0" smtClean="0">
                <a:cs typeface="Times New Roman" panose="02020603050405020304" pitchFamily="18" charset="0"/>
              </a:rPr>
              <a:t>frequência </a:t>
            </a:r>
            <a:r>
              <a:rPr lang="pt-BR" i="1" dirty="0">
                <a:cs typeface="Times New Roman" panose="02020603050405020304" pitchFamily="18" charset="0"/>
              </a:rPr>
              <a:t>(vencer o medo)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89367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Introdução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80321" y="2517177"/>
            <a:ext cx="4677290" cy="3960896"/>
          </a:xfrm>
        </p:spPr>
        <p:txBody>
          <a:bodyPr>
            <a:normAutofit fontScale="92500" lnSpcReduction="10000"/>
          </a:bodyPr>
          <a:lstStyle/>
          <a:p>
            <a:pPr marL="457200" lvl="1" indent="0">
              <a:spcAft>
                <a:spcPct val="30000"/>
              </a:spcAft>
              <a:buNone/>
            </a:pPr>
            <a:r>
              <a:rPr lang="pt-BR" sz="1800" dirty="0" smtClean="0">
                <a:cs typeface="Times New Roman" panose="02020603050405020304" pitchFamily="18" charset="0"/>
              </a:rPr>
              <a:t>Projetos </a:t>
            </a:r>
            <a:r>
              <a:rPr lang="pt-BR" sz="1800" dirty="0">
                <a:cs typeface="Times New Roman" panose="02020603050405020304" pitchFamily="18" charset="0"/>
              </a:rPr>
              <a:t>cujos requisitos são vagos e mudam com </a:t>
            </a:r>
            <a:r>
              <a:rPr lang="pt-BR" sz="1800" dirty="0" smtClean="0">
                <a:cs typeface="Times New Roman" panose="02020603050405020304" pitchFamily="18" charset="0"/>
              </a:rPr>
              <a:t>frequência.</a:t>
            </a:r>
          </a:p>
          <a:p>
            <a:pPr marL="457200" lvl="1" indent="0">
              <a:spcAft>
                <a:spcPct val="30000"/>
              </a:spcAft>
              <a:buNone/>
            </a:pPr>
            <a:endParaRPr lang="pt-BR" sz="1800" dirty="0">
              <a:cs typeface="Times New Roman" panose="02020603050405020304" pitchFamily="18" charset="0"/>
            </a:endParaRPr>
          </a:p>
          <a:p>
            <a:pPr marL="457200" lvl="1" indent="0">
              <a:spcAft>
                <a:spcPct val="30000"/>
              </a:spcAft>
              <a:buNone/>
            </a:pPr>
            <a:r>
              <a:rPr lang="pt-BR" sz="1800" dirty="0">
                <a:cs typeface="Times New Roman" panose="02020603050405020304" pitchFamily="18" charset="0"/>
              </a:rPr>
              <a:t>Desenvolvimento de sistemas orientados a </a:t>
            </a:r>
            <a:r>
              <a:rPr lang="pt-BR" sz="1800" dirty="0" smtClean="0">
                <a:cs typeface="Times New Roman" panose="02020603050405020304" pitchFamily="18" charset="0"/>
              </a:rPr>
              <a:t>objetos</a:t>
            </a:r>
            <a:r>
              <a:rPr lang="pt-BR" sz="1800" dirty="0">
                <a:cs typeface="Times New Roman" panose="02020603050405020304" pitchFamily="18" charset="0"/>
              </a:rPr>
              <a:t>.</a:t>
            </a:r>
            <a:endParaRPr lang="pt-BR" sz="1800" dirty="0" smtClean="0">
              <a:cs typeface="Times New Roman" panose="02020603050405020304" pitchFamily="18" charset="0"/>
            </a:endParaRPr>
          </a:p>
          <a:p>
            <a:pPr marL="457200" lvl="1" indent="0">
              <a:spcAft>
                <a:spcPct val="30000"/>
              </a:spcAft>
              <a:buNone/>
            </a:pPr>
            <a:endParaRPr lang="pt-BR" sz="1800" dirty="0">
              <a:cs typeface="Times New Roman" panose="02020603050405020304" pitchFamily="18" charset="0"/>
            </a:endParaRPr>
          </a:p>
          <a:p>
            <a:pPr marL="457200" lvl="1" indent="0">
              <a:spcAft>
                <a:spcPct val="30000"/>
              </a:spcAft>
              <a:buNone/>
            </a:pPr>
            <a:r>
              <a:rPr lang="pt-BR" sz="1800" dirty="0">
                <a:cs typeface="Times New Roman" panose="02020603050405020304" pitchFamily="18" charset="0"/>
              </a:rPr>
              <a:t>Equipes pequenas, preferencialmente até 12 </a:t>
            </a:r>
            <a:r>
              <a:rPr lang="pt-BR" sz="1800" dirty="0" smtClean="0">
                <a:cs typeface="Times New Roman" panose="02020603050405020304" pitchFamily="18" charset="0"/>
              </a:rPr>
              <a:t>desenvolvedores</a:t>
            </a:r>
            <a:r>
              <a:rPr lang="pt-BR" sz="1800" dirty="0">
                <a:cs typeface="Times New Roman" panose="02020603050405020304" pitchFamily="18" charset="0"/>
              </a:rPr>
              <a:t>.</a:t>
            </a:r>
            <a:endParaRPr lang="pt-BR" sz="1800" dirty="0" smtClean="0">
              <a:cs typeface="Times New Roman" panose="02020603050405020304" pitchFamily="18" charset="0"/>
            </a:endParaRPr>
          </a:p>
          <a:p>
            <a:pPr marL="457200" lvl="1" indent="0">
              <a:spcAft>
                <a:spcPct val="30000"/>
              </a:spcAft>
              <a:buNone/>
            </a:pPr>
            <a:endParaRPr lang="pt-BR" sz="1800" dirty="0">
              <a:cs typeface="Times New Roman" panose="02020603050405020304" pitchFamily="18" charset="0"/>
            </a:endParaRPr>
          </a:p>
          <a:p>
            <a:pPr marL="457200" lvl="1" indent="0">
              <a:spcAft>
                <a:spcPct val="30000"/>
              </a:spcAft>
              <a:buNone/>
            </a:pPr>
            <a:r>
              <a:rPr lang="pt-BR" sz="1800" dirty="0">
                <a:cs typeface="Times New Roman" panose="02020603050405020304" pitchFamily="18" charset="0"/>
              </a:rPr>
              <a:t>Desenvolvimento incremental (ou iterativo), onde o sistema começa a ser implementado logo no início do projeto e vai ganhando novas funcionalidades ao longo do tempo.</a:t>
            </a:r>
          </a:p>
          <a:p>
            <a:endParaRPr lang="pt-BR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1657" y="2768958"/>
            <a:ext cx="4700370" cy="3197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331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XP - </a:t>
            </a:r>
            <a:r>
              <a:rPr lang="pt-BR" i="1" dirty="0"/>
              <a:t>Extreme </a:t>
            </a:r>
            <a:r>
              <a:rPr lang="pt-BR" i="1" dirty="0" smtClean="0"/>
              <a:t>Programming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397" y="2344761"/>
            <a:ext cx="6717137" cy="4030282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7804597" y="5605602"/>
            <a:ext cx="285206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400" b="1" i="1" dirty="0" smtClean="0">
                <a:solidFill>
                  <a:schemeClr val="bg1"/>
                </a:solidFill>
              </a:rPr>
              <a:t>Obrigado</a:t>
            </a:r>
            <a:r>
              <a:rPr lang="pt-BR" sz="4400" dirty="0" smtClean="0">
                <a:solidFill>
                  <a:schemeClr val="bg1"/>
                </a:solidFill>
              </a:rPr>
              <a:t>!</a:t>
            </a:r>
            <a:endParaRPr lang="pt-BR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25330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b="1" dirty="0" smtClean="0"/>
              <a:t/>
            </a:r>
            <a:br>
              <a:rPr lang="pt-BR" b="1" dirty="0" smtClean="0"/>
            </a:br>
            <a:r>
              <a:rPr lang="pt-BR" sz="4000" b="1" dirty="0" smtClean="0"/>
              <a:t>Valores</a:t>
            </a:r>
            <a:r>
              <a:rPr lang="pt-PT" b="1" dirty="0">
                <a:solidFill>
                  <a:srgbClr val="CC3300"/>
                </a:solidFill>
              </a:rPr>
              <a:t/>
            </a:r>
            <a:br>
              <a:rPr lang="pt-PT" b="1" dirty="0">
                <a:solidFill>
                  <a:srgbClr val="CC3300"/>
                </a:solidFill>
              </a:rPr>
            </a:b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252395" y="2826270"/>
            <a:ext cx="3234856" cy="2982102"/>
          </a:xfrm>
        </p:spPr>
        <p:txBody>
          <a:bodyPr>
            <a:normAutofit/>
          </a:bodyPr>
          <a:lstStyle/>
          <a:p>
            <a:pPr marL="0" indent="0">
              <a:spcAft>
                <a:spcPct val="30000"/>
              </a:spcAft>
              <a:buNone/>
            </a:pPr>
            <a:r>
              <a:rPr lang="pt-BR" b="1" dirty="0" smtClean="0">
                <a:cs typeface="Times New Roman" panose="02020603050405020304" pitchFamily="18" charset="0"/>
              </a:rPr>
              <a:t>Feedback</a:t>
            </a:r>
            <a:endParaRPr lang="pt-BR" b="1" dirty="0">
              <a:cs typeface="Times New Roman" panose="02020603050405020304" pitchFamily="18" charset="0"/>
            </a:endParaRPr>
          </a:p>
          <a:p>
            <a:pPr marL="0" indent="0">
              <a:spcAft>
                <a:spcPct val="30000"/>
              </a:spcAft>
              <a:buNone/>
            </a:pPr>
            <a:endParaRPr lang="pt-BR" b="1" dirty="0" smtClean="0">
              <a:cs typeface="Times New Roman" panose="02020603050405020304" pitchFamily="18" charset="0"/>
            </a:endParaRPr>
          </a:p>
          <a:p>
            <a:pPr marL="0" indent="0">
              <a:spcAft>
                <a:spcPct val="30000"/>
              </a:spcAft>
              <a:buNone/>
            </a:pPr>
            <a:r>
              <a:rPr lang="pt-BR" b="1" dirty="0" smtClean="0">
                <a:cs typeface="Times New Roman" panose="02020603050405020304" pitchFamily="18" charset="0"/>
              </a:rPr>
              <a:t>Comunicação</a:t>
            </a:r>
            <a:endParaRPr lang="pt-BR" b="1" dirty="0">
              <a:cs typeface="Times New Roman" panose="02020603050405020304" pitchFamily="18" charset="0"/>
            </a:endParaRPr>
          </a:p>
          <a:p>
            <a:pPr>
              <a:spcAft>
                <a:spcPct val="30000"/>
              </a:spcAft>
              <a:buFont typeface="Wingdings" panose="05000000000000000000" pitchFamily="2" charset="2"/>
              <a:buChar char="Ø"/>
            </a:pPr>
            <a:endParaRPr lang="pt-BR" b="1" dirty="0">
              <a:cs typeface="Times New Roman" panose="02020603050405020304" pitchFamily="18" charset="0"/>
            </a:endParaRPr>
          </a:p>
          <a:p>
            <a:pPr marL="0" indent="0">
              <a:spcAft>
                <a:spcPct val="30000"/>
              </a:spcAft>
              <a:buNone/>
            </a:pPr>
            <a:r>
              <a:rPr lang="pt-BR" b="1" dirty="0" smtClean="0">
                <a:cs typeface="Times New Roman" panose="02020603050405020304" pitchFamily="18" charset="0"/>
              </a:rPr>
              <a:t>Simplicidade</a:t>
            </a:r>
          </a:p>
          <a:p>
            <a:pPr>
              <a:spcAft>
                <a:spcPct val="30000"/>
              </a:spcAft>
              <a:buFont typeface="Wingdings" panose="05000000000000000000" pitchFamily="2" charset="2"/>
              <a:buChar char="Ø"/>
            </a:pPr>
            <a:endParaRPr lang="pt-BR" dirty="0" smtClean="0">
              <a:cs typeface="Times New Roman" panose="02020603050405020304" pitchFamily="18" charset="0"/>
            </a:endParaRPr>
          </a:p>
          <a:p>
            <a:endParaRPr lang="pt-BR" dirty="0"/>
          </a:p>
        </p:txBody>
      </p:sp>
      <p:sp>
        <p:nvSpPr>
          <p:cNvPr id="4" name="Retângulo 3"/>
          <p:cNvSpPr/>
          <p:nvPr/>
        </p:nvSpPr>
        <p:spPr>
          <a:xfrm>
            <a:off x="5886496" y="3334995"/>
            <a:ext cx="2962140" cy="14219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ct val="30000"/>
              </a:spcAft>
            </a:pPr>
            <a:r>
              <a:rPr lang="pt-BR" sz="2400" b="1" dirty="0">
                <a:cs typeface="Times New Roman" panose="02020603050405020304" pitchFamily="18" charset="0"/>
              </a:rPr>
              <a:t>Respeito</a:t>
            </a:r>
          </a:p>
          <a:p>
            <a:pPr>
              <a:spcAft>
                <a:spcPct val="30000"/>
              </a:spcAft>
              <a:buFont typeface="Wingdings" panose="05000000000000000000" pitchFamily="2" charset="2"/>
              <a:buChar char="Ø"/>
            </a:pPr>
            <a:endParaRPr lang="pt-BR" sz="2400" b="1" dirty="0">
              <a:cs typeface="Times New Roman" panose="02020603050405020304" pitchFamily="18" charset="0"/>
            </a:endParaRPr>
          </a:p>
          <a:p>
            <a:pPr>
              <a:spcAft>
                <a:spcPct val="30000"/>
              </a:spcAft>
            </a:pPr>
            <a:r>
              <a:rPr lang="pt-BR" sz="2400" b="1" dirty="0">
                <a:cs typeface="Times New Roman" panose="02020603050405020304" pitchFamily="18" charset="0"/>
              </a:rPr>
              <a:t>Coragem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4829" y="2318198"/>
            <a:ext cx="2796978" cy="4248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397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Valores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80321" y="2336872"/>
            <a:ext cx="9613861" cy="4218473"/>
          </a:xfrm>
        </p:spPr>
        <p:txBody>
          <a:bodyPr>
            <a:normAutofit/>
          </a:bodyPr>
          <a:lstStyle/>
          <a:p>
            <a:pPr marL="0" indent="0">
              <a:spcAft>
                <a:spcPct val="30000"/>
              </a:spcAft>
              <a:buNone/>
            </a:pPr>
            <a:r>
              <a:rPr lang="pt-BR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anose="02020603050405020304" pitchFamily="18" charset="0"/>
              </a:rPr>
              <a:t>Feedback</a:t>
            </a:r>
            <a:endParaRPr lang="pt-BR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Times New Roman" panose="02020603050405020304" pitchFamily="18" charset="0"/>
            </a:endParaRPr>
          </a:p>
          <a:p>
            <a:pPr lvl="1">
              <a:spcAft>
                <a:spcPct val="30000"/>
              </a:spcAft>
              <a:buFont typeface="Wingdings" panose="05000000000000000000" pitchFamily="2" charset="2"/>
              <a:buChar char="Ø"/>
            </a:pPr>
            <a:r>
              <a:rPr lang="pt-BR" dirty="0">
                <a:cs typeface="Times New Roman" panose="02020603050405020304" pitchFamily="18" charset="0"/>
              </a:rPr>
              <a:t>Quando o cliente aprende com o sistema que utiliza e </a:t>
            </a:r>
            <a:r>
              <a:rPr lang="pt-BR" dirty="0" smtClean="0">
                <a:cs typeface="Times New Roman" panose="02020603050405020304" pitchFamily="18" charset="0"/>
              </a:rPr>
              <a:t>reavalia </a:t>
            </a:r>
            <a:r>
              <a:rPr lang="pt-BR" dirty="0">
                <a:cs typeface="Times New Roman" panose="02020603050405020304" pitchFamily="18" charset="0"/>
              </a:rPr>
              <a:t>as suas necessidades, gerando feedback para a equipe de desenvolvimento.</a:t>
            </a:r>
          </a:p>
          <a:p>
            <a:pPr lvl="1">
              <a:spcAft>
                <a:spcPct val="30000"/>
              </a:spcAft>
              <a:buFont typeface="Wingdings" panose="05000000000000000000" pitchFamily="2" charset="2"/>
              <a:buChar char="Ø"/>
            </a:pPr>
            <a:endParaRPr lang="pt-BR" dirty="0">
              <a:cs typeface="Times New Roman" panose="02020603050405020304" pitchFamily="18" charset="0"/>
            </a:endParaRPr>
          </a:p>
          <a:p>
            <a:pPr lvl="1">
              <a:spcAft>
                <a:spcPct val="30000"/>
              </a:spcAft>
              <a:buFont typeface="Wingdings" panose="05000000000000000000" pitchFamily="2" charset="2"/>
              <a:buChar char="Ø"/>
            </a:pPr>
            <a:r>
              <a:rPr lang="pt-BR" dirty="0">
                <a:cs typeface="Times New Roman" panose="02020603050405020304" pitchFamily="18" charset="0"/>
              </a:rPr>
              <a:t>É o mecanismo fundamental que permite que o cliente conduza o desenvolvimento diariamente.</a:t>
            </a:r>
          </a:p>
          <a:p>
            <a:pPr lvl="1">
              <a:spcAft>
                <a:spcPct val="30000"/>
              </a:spcAft>
              <a:buFont typeface="Wingdings" panose="05000000000000000000" pitchFamily="2" charset="2"/>
              <a:buChar char="Ø"/>
            </a:pPr>
            <a:endParaRPr lang="pt-BR" dirty="0">
              <a:cs typeface="Times New Roman" panose="02020603050405020304" pitchFamily="18" charset="0"/>
            </a:endParaRPr>
          </a:p>
          <a:p>
            <a:pPr lvl="1">
              <a:spcAft>
                <a:spcPct val="30000"/>
              </a:spcAft>
              <a:buFont typeface="Wingdings" panose="05000000000000000000" pitchFamily="2" charset="2"/>
              <a:buChar char="Ø"/>
            </a:pPr>
            <a:r>
              <a:rPr lang="pt-BR" dirty="0">
                <a:cs typeface="Times New Roman" panose="02020603050405020304" pitchFamily="18" charset="0"/>
              </a:rPr>
              <a:t> Garante que a equipe direcione as </a:t>
            </a:r>
            <a:br>
              <a:rPr lang="pt-BR" dirty="0">
                <a:cs typeface="Times New Roman" panose="02020603050405020304" pitchFamily="18" charset="0"/>
              </a:rPr>
            </a:br>
            <a:r>
              <a:rPr lang="pt-BR" dirty="0">
                <a:cs typeface="Times New Roman" panose="02020603050405020304" pitchFamily="18" charset="0"/>
              </a:rPr>
              <a:t>suas atenções para aquilo </a:t>
            </a:r>
            <a:br>
              <a:rPr lang="pt-BR" dirty="0">
                <a:cs typeface="Times New Roman" panose="02020603050405020304" pitchFamily="18" charset="0"/>
              </a:rPr>
            </a:br>
            <a:r>
              <a:rPr lang="pt-BR" dirty="0">
                <a:cs typeface="Times New Roman" panose="02020603050405020304" pitchFamily="18" charset="0"/>
              </a:rPr>
              <a:t>que irá gerar mais valor.</a:t>
            </a:r>
            <a:endParaRPr lang="pt-BR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8129" y="4451904"/>
            <a:ext cx="4408766" cy="2204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930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Valores</a:t>
            </a:r>
            <a:endParaRPr lang="pt-BR" dirty="0"/>
          </a:p>
        </p:txBody>
      </p:sp>
      <p:sp>
        <p:nvSpPr>
          <p:cNvPr id="5" name="Espaço Reservado para Conteúdo 4"/>
          <p:cNvSpPr>
            <a:spLocks noGrp="1"/>
          </p:cNvSpPr>
          <p:nvPr>
            <p:ph idx="1"/>
          </p:nvPr>
        </p:nvSpPr>
        <p:spPr>
          <a:xfrm>
            <a:off x="680321" y="2336872"/>
            <a:ext cx="9613861" cy="4154079"/>
          </a:xfrm>
        </p:spPr>
        <p:txBody>
          <a:bodyPr/>
          <a:lstStyle/>
          <a:p>
            <a:pPr marL="0" indent="0">
              <a:spcAft>
                <a:spcPct val="30000"/>
              </a:spcAft>
              <a:buNone/>
            </a:pPr>
            <a:r>
              <a:rPr lang="pt-BR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anose="02020603050405020304" pitchFamily="18" charset="0"/>
              </a:rPr>
              <a:t>Comunicação</a:t>
            </a:r>
          </a:p>
          <a:p>
            <a:pPr>
              <a:spcAft>
                <a:spcPct val="30000"/>
              </a:spcAft>
              <a:buFont typeface="Wingdings" panose="05000000000000000000" pitchFamily="2" charset="2"/>
              <a:buChar char="Ø"/>
            </a:pPr>
            <a:endParaRPr lang="pt-BR" dirty="0">
              <a:cs typeface="Times New Roman" panose="02020603050405020304" pitchFamily="18" charset="0"/>
            </a:endParaRPr>
          </a:p>
          <a:p>
            <a:pPr lvl="1">
              <a:spcAft>
                <a:spcPct val="30000"/>
              </a:spcAft>
              <a:buFont typeface="Wingdings" panose="05000000000000000000" pitchFamily="2" charset="2"/>
              <a:buChar char="Ø"/>
            </a:pPr>
            <a:r>
              <a:rPr lang="pt-BR" dirty="0">
                <a:cs typeface="Times New Roman" panose="02020603050405020304" pitchFamily="18" charset="0"/>
              </a:rPr>
              <a:t>O XP busca aproximar todos </a:t>
            </a:r>
            <a:br>
              <a:rPr lang="pt-BR" dirty="0">
                <a:cs typeface="Times New Roman" panose="02020603050405020304" pitchFamily="18" charset="0"/>
              </a:rPr>
            </a:br>
            <a:r>
              <a:rPr lang="pt-BR" dirty="0">
                <a:cs typeface="Times New Roman" panose="02020603050405020304" pitchFamily="18" charset="0"/>
              </a:rPr>
              <a:t>os envolvidos do </a:t>
            </a:r>
            <a:r>
              <a:rPr lang="pt-BR" dirty="0" smtClean="0">
                <a:cs typeface="Times New Roman" panose="02020603050405020304" pitchFamily="18" charset="0"/>
              </a:rPr>
              <a:t>projeto.</a:t>
            </a:r>
            <a:endParaRPr lang="pt-BR" dirty="0">
              <a:cs typeface="Times New Roman" panose="02020603050405020304" pitchFamily="18" charset="0"/>
            </a:endParaRPr>
          </a:p>
          <a:p>
            <a:pPr lvl="1">
              <a:spcAft>
                <a:spcPct val="30000"/>
              </a:spcAft>
              <a:buFont typeface="Wingdings" panose="05000000000000000000" pitchFamily="2" charset="2"/>
              <a:buChar char="Ø"/>
            </a:pPr>
            <a:r>
              <a:rPr lang="pt-BR" dirty="0">
                <a:cs typeface="Times New Roman" panose="02020603050405020304" pitchFamily="18" charset="0"/>
              </a:rPr>
              <a:t>Permite que o cliente compartilhe </a:t>
            </a:r>
            <a:br>
              <a:rPr lang="pt-BR" dirty="0">
                <a:cs typeface="Times New Roman" panose="02020603050405020304" pitchFamily="18" charset="0"/>
              </a:rPr>
            </a:br>
            <a:r>
              <a:rPr lang="pt-BR" dirty="0">
                <a:cs typeface="Times New Roman" panose="02020603050405020304" pitchFamily="18" charset="0"/>
              </a:rPr>
              <a:t>o seu aprendizado com a </a:t>
            </a:r>
            <a:r>
              <a:rPr lang="pt-BR" dirty="0" smtClean="0">
                <a:cs typeface="Times New Roman" panose="02020603050405020304" pitchFamily="18" charset="0"/>
              </a:rPr>
              <a:t>equipe.</a:t>
            </a:r>
            <a:endParaRPr lang="pt-BR" dirty="0">
              <a:cs typeface="Times New Roman" panose="02020603050405020304" pitchFamily="18" charset="0"/>
            </a:endParaRPr>
          </a:p>
          <a:p>
            <a:pPr lvl="1">
              <a:spcAft>
                <a:spcPct val="30000"/>
              </a:spcAft>
              <a:buFont typeface="Wingdings" panose="05000000000000000000" pitchFamily="2" charset="2"/>
              <a:buChar char="Ø"/>
            </a:pPr>
            <a:r>
              <a:rPr lang="pt-BR" dirty="0">
                <a:cs typeface="Times New Roman" panose="02020603050405020304" pitchFamily="18" charset="0"/>
              </a:rPr>
              <a:t>Promover a comunicação face-a-face ou da forma mais rica que for viável.</a:t>
            </a:r>
          </a:p>
          <a:p>
            <a:pPr lvl="1">
              <a:spcAft>
                <a:spcPct val="30000"/>
              </a:spcAft>
              <a:buFont typeface="Wingdings" panose="05000000000000000000" pitchFamily="2" charset="2"/>
              <a:buChar char="Ø"/>
            </a:pPr>
            <a:r>
              <a:rPr lang="pt-BR" dirty="0">
                <a:cs typeface="Times New Roman" panose="02020603050405020304" pitchFamily="18" charset="0"/>
              </a:rPr>
              <a:t>A comunicação entre o cliente e a equipe permite que todos os detalhes do projeto sejam tratados com a atenção e a agilidade que merecem.</a:t>
            </a:r>
          </a:p>
          <a:p>
            <a:endParaRPr lang="pt-BR" dirty="0">
              <a:solidFill>
                <a:schemeClr val="bg1"/>
              </a:solidFill>
            </a:endParaRP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387395" y="2228046"/>
            <a:ext cx="3952525" cy="2185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373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Valores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51532" y="3676276"/>
            <a:ext cx="3569707" cy="1333606"/>
          </a:xfrm>
        </p:spPr>
        <p:txBody>
          <a:bodyPr>
            <a:normAutofit/>
          </a:bodyPr>
          <a:lstStyle/>
          <a:p>
            <a:pPr marL="0" indent="0">
              <a:spcAft>
                <a:spcPct val="30000"/>
              </a:spcAft>
              <a:buNone/>
            </a:pPr>
            <a:r>
              <a:rPr lang="pt-BR" b="1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anose="02020603050405020304" pitchFamily="18" charset="0"/>
              </a:rPr>
              <a:t>Feedback </a:t>
            </a:r>
            <a:endParaRPr lang="pt-BR" b="1" u="sng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Times New Roman" panose="02020603050405020304" pitchFamily="18" charset="0"/>
            </a:endParaRPr>
          </a:p>
          <a:p>
            <a:pPr marL="0" indent="0">
              <a:spcAft>
                <a:spcPct val="30000"/>
              </a:spcAft>
              <a:buNone/>
            </a:pPr>
            <a:r>
              <a:rPr lang="pt-BR" b="1" u="sng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Times New Roman" panose="02020603050405020304" pitchFamily="18" charset="0"/>
              </a:rPr>
              <a:t>Comunicação</a:t>
            </a:r>
            <a:endParaRPr lang="pt-BR" b="1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Times New Roman" panose="02020603050405020304" pitchFamily="18" charset="0"/>
            </a:endParaRPr>
          </a:p>
          <a:p>
            <a:endParaRPr lang="pt-BR" dirty="0">
              <a:cs typeface="Times New Roman" panose="02020603050405020304" pitchFamily="18" charset="0"/>
            </a:endParaRPr>
          </a:p>
          <a:p>
            <a:endParaRPr lang="pt-BR" dirty="0"/>
          </a:p>
        </p:txBody>
      </p:sp>
      <p:pic>
        <p:nvPicPr>
          <p:cNvPr id="4" name="Picture 1028" descr="Do requisito ao projet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0549" y="2056606"/>
            <a:ext cx="7287096" cy="4693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5052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erlim">
  <a:themeElements>
    <a:clrScheme name="Berli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Berlin" id="{7B5DBA9E-B069-418E-9360-A61BDD0615A4}" vid="{C0CBE056-4EF4-4D92-969E-947779DA7AA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TM04033917[[fn=Berlim]]</Template>
  <TotalTime>731</TotalTime>
  <Words>1402</Words>
  <Application>Microsoft Office PowerPoint</Application>
  <PresentationFormat>Personalizar</PresentationFormat>
  <Paragraphs>254</Paragraphs>
  <Slides>50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50</vt:i4>
      </vt:variant>
    </vt:vector>
  </HeadingPairs>
  <TitlesOfParts>
    <vt:vector size="51" baseType="lpstr">
      <vt:lpstr>Berlim</vt:lpstr>
      <vt:lpstr>XP</vt:lpstr>
      <vt:lpstr>Apresentador</vt:lpstr>
      <vt:lpstr>Introdução</vt:lpstr>
      <vt:lpstr>Introdução</vt:lpstr>
      <vt:lpstr>Introdução</vt:lpstr>
      <vt:lpstr> Valores </vt:lpstr>
      <vt:lpstr>Valores</vt:lpstr>
      <vt:lpstr>Valores</vt:lpstr>
      <vt:lpstr>Valores</vt:lpstr>
      <vt:lpstr> Valores </vt:lpstr>
      <vt:lpstr>Valores</vt:lpstr>
      <vt:lpstr>Valores</vt:lpstr>
      <vt:lpstr>Princípios</vt:lpstr>
      <vt:lpstr>Princípios</vt:lpstr>
      <vt:lpstr>Princípios</vt:lpstr>
      <vt:lpstr>Princípios</vt:lpstr>
      <vt:lpstr>Economia</vt:lpstr>
      <vt:lpstr>Princípios</vt:lpstr>
      <vt:lpstr>Princípios</vt:lpstr>
      <vt:lpstr>Princípios</vt:lpstr>
      <vt:lpstr>Princípios</vt:lpstr>
      <vt:lpstr>Princípios</vt:lpstr>
      <vt:lpstr>Princípios</vt:lpstr>
      <vt:lpstr>Princípios</vt:lpstr>
      <vt:lpstr>Princípios</vt:lpstr>
      <vt:lpstr>Princípios</vt:lpstr>
      <vt:lpstr>Princípios</vt:lpstr>
      <vt:lpstr> Práticas </vt:lpstr>
      <vt:lpstr>Práticas</vt:lpstr>
      <vt:lpstr>Práticas</vt:lpstr>
      <vt:lpstr>Práticas</vt:lpstr>
      <vt:lpstr>Práticas</vt:lpstr>
      <vt:lpstr>Práticas</vt:lpstr>
      <vt:lpstr>Práticas</vt:lpstr>
      <vt:lpstr>Reunião em pé</vt:lpstr>
      <vt:lpstr>Refatoração</vt:lpstr>
      <vt:lpstr>Metáfora</vt:lpstr>
      <vt:lpstr>Documentação</vt:lpstr>
      <vt:lpstr>Documentação</vt:lpstr>
      <vt:lpstr>Equipe</vt:lpstr>
      <vt:lpstr>Equipe</vt:lpstr>
      <vt:lpstr>Equipe</vt:lpstr>
      <vt:lpstr>Equipe</vt:lpstr>
      <vt:lpstr>Equipe</vt:lpstr>
      <vt:lpstr>Equipe</vt:lpstr>
      <vt:lpstr>Quando não usar XP</vt:lpstr>
      <vt:lpstr>Quando não usar XP</vt:lpstr>
      <vt:lpstr>Como implantar</vt:lpstr>
      <vt:lpstr>Como implantar</vt:lpstr>
      <vt:lpstr>XP - Extreme Programming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XP</dc:title>
  <dc:creator>Keith Narjara</dc:creator>
  <cp:lastModifiedBy>Luis Cláudio</cp:lastModifiedBy>
  <cp:revision>63</cp:revision>
  <dcterms:created xsi:type="dcterms:W3CDTF">2015-11-12T17:45:33Z</dcterms:created>
  <dcterms:modified xsi:type="dcterms:W3CDTF">2016-04-16T17:03:29Z</dcterms:modified>
</cp:coreProperties>
</file>